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26"/>
  </p:handoutMasterIdLst>
  <p:sldIdLst>
    <p:sldId id="382" r:id="rId2"/>
    <p:sldId id="470" r:id="rId3"/>
    <p:sldId id="482" r:id="rId4"/>
    <p:sldId id="483" r:id="rId5"/>
    <p:sldId id="484" r:id="rId6"/>
    <p:sldId id="485" r:id="rId7"/>
    <p:sldId id="486" r:id="rId8"/>
    <p:sldId id="500" r:id="rId9"/>
    <p:sldId id="489" r:id="rId10"/>
    <p:sldId id="487" r:id="rId11"/>
    <p:sldId id="488" r:id="rId12"/>
    <p:sldId id="490" r:id="rId13"/>
    <p:sldId id="510" r:id="rId14"/>
    <p:sldId id="491" r:id="rId15"/>
    <p:sldId id="506" r:id="rId16"/>
    <p:sldId id="498" r:id="rId17"/>
    <p:sldId id="509" r:id="rId18"/>
    <p:sldId id="494" r:id="rId19"/>
    <p:sldId id="495" r:id="rId20"/>
    <p:sldId id="499" r:id="rId21"/>
    <p:sldId id="504" r:id="rId22"/>
    <p:sldId id="497" r:id="rId23"/>
    <p:sldId id="501" r:id="rId24"/>
    <p:sldId id="505" r:id="rId25"/>
  </p:sldIdLst>
  <p:sldSz cx="10287000" cy="6858000" type="35mm"/>
  <p:notesSz cx="6858000" cy="92662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0CC"/>
    <a:srgbClr val="2D0080"/>
    <a:srgbClr val="2D0086"/>
    <a:srgbClr val="310094"/>
    <a:srgbClr val="333399"/>
    <a:srgbClr val="000066"/>
    <a:srgbClr val="1F005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54"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2"/>
            <a:ext cx="2992639" cy="457553"/>
          </a:xfrm>
          <a:prstGeom prst="rect">
            <a:avLst/>
          </a:prstGeom>
          <a:noFill/>
          <a:ln w="12700" cap="sq">
            <a:noFill/>
            <a:miter lim="800000"/>
            <a:headEnd type="none" w="sm" len="sm"/>
            <a:tailEnd type="none" w="sm" len="sm"/>
          </a:ln>
          <a:effectLst/>
        </p:spPr>
        <p:txBody>
          <a:bodyPr vert="horz" wrap="square" lIns="90632" tIns="45317" rIns="90632" bIns="45317" numCol="1" anchor="t" anchorCtr="0" compatLnSpc="1">
            <a:prstTxWarp prst="textNoShape">
              <a:avLst/>
            </a:prstTxWarp>
          </a:bodyPr>
          <a:lstStyle>
            <a:lvl1pPr defTabSz="906887">
              <a:defRPr sz="1200"/>
            </a:lvl1pPr>
          </a:lstStyle>
          <a:p>
            <a:pPr>
              <a:defRPr/>
            </a:pPr>
            <a:endParaRPr lang="en-US"/>
          </a:p>
        </p:txBody>
      </p:sp>
      <p:sp>
        <p:nvSpPr>
          <p:cNvPr id="37891" name="Rectangle 3"/>
          <p:cNvSpPr>
            <a:spLocks noGrp="1" noChangeArrowheads="1"/>
          </p:cNvSpPr>
          <p:nvPr>
            <p:ph type="dt" sz="quarter" idx="1"/>
          </p:nvPr>
        </p:nvSpPr>
        <p:spPr bwMode="auto">
          <a:xfrm>
            <a:off x="3888573" y="2"/>
            <a:ext cx="2994185" cy="457553"/>
          </a:xfrm>
          <a:prstGeom prst="rect">
            <a:avLst/>
          </a:prstGeom>
          <a:noFill/>
          <a:ln w="12700" cap="sq">
            <a:noFill/>
            <a:miter lim="800000"/>
            <a:headEnd type="none" w="sm" len="sm"/>
            <a:tailEnd type="none" w="sm" len="sm"/>
          </a:ln>
          <a:effectLst/>
        </p:spPr>
        <p:txBody>
          <a:bodyPr vert="horz" wrap="square" lIns="90632" tIns="45317" rIns="90632" bIns="45317" numCol="1" anchor="t" anchorCtr="0" compatLnSpc="1">
            <a:prstTxWarp prst="textNoShape">
              <a:avLst/>
            </a:prstTxWarp>
          </a:bodyPr>
          <a:lstStyle>
            <a:lvl1pPr algn="r" defTabSz="906887">
              <a:defRPr sz="1200"/>
            </a:lvl1pPr>
          </a:lstStyle>
          <a:p>
            <a:pPr>
              <a:defRPr/>
            </a:pPr>
            <a:endParaRPr lang="en-US"/>
          </a:p>
        </p:txBody>
      </p:sp>
      <p:sp>
        <p:nvSpPr>
          <p:cNvPr id="37892" name="Rectangle 4"/>
          <p:cNvSpPr>
            <a:spLocks noGrp="1" noChangeArrowheads="1"/>
          </p:cNvSpPr>
          <p:nvPr>
            <p:ph type="ftr" sz="quarter" idx="2"/>
          </p:nvPr>
        </p:nvSpPr>
        <p:spPr bwMode="auto">
          <a:xfrm>
            <a:off x="2" y="8824686"/>
            <a:ext cx="2992639" cy="455953"/>
          </a:xfrm>
          <a:prstGeom prst="rect">
            <a:avLst/>
          </a:prstGeom>
          <a:noFill/>
          <a:ln w="12700" cap="sq">
            <a:noFill/>
            <a:miter lim="800000"/>
            <a:headEnd type="none" w="sm" len="sm"/>
            <a:tailEnd type="none" w="sm" len="sm"/>
          </a:ln>
          <a:effectLst/>
        </p:spPr>
        <p:txBody>
          <a:bodyPr vert="horz" wrap="square" lIns="90632" tIns="45317" rIns="90632" bIns="45317" numCol="1" anchor="b" anchorCtr="0" compatLnSpc="1">
            <a:prstTxWarp prst="textNoShape">
              <a:avLst/>
            </a:prstTxWarp>
          </a:bodyPr>
          <a:lstStyle>
            <a:lvl1pPr defTabSz="906887">
              <a:defRPr sz="1200"/>
            </a:lvl1pPr>
          </a:lstStyle>
          <a:p>
            <a:pPr>
              <a:defRPr/>
            </a:pPr>
            <a:endParaRPr lang="en-US"/>
          </a:p>
        </p:txBody>
      </p:sp>
      <p:sp>
        <p:nvSpPr>
          <p:cNvPr id="37893" name="Rectangle 5"/>
          <p:cNvSpPr>
            <a:spLocks noGrp="1" noChangeArrowheads="1"/>
          </p:cNvSpPr>
          <p:nvPr>
            <p:ph type="sldNum" sz="quarter" idx="3"/>
          </p:nvPr>
        </p:nvSpPr>
        <p:spPr bwMode="auto">
          <a:xfrm>
            <a:off x="3888573" y="8824686"/>
            <a:ext cx="2994185" cy="455953"/>
          </a:xfrm>
          <a:prstGeom prst="rect">
            <a:avLst/>
          </a:prstGeom>
          <a:noFill/>
          <a:ln w="12700" cap="sq">
            <a:noFill/>
            <a:miter lim="800000"/>
            <a:headEnd type="none" w="sm" len="sm"/>
            <a:tailEnd type="none" w="sm" len="sm"/>
          </a:ln>
          <a:effectLst/>
        </p:spPr>
        <p:txBody>
          <a:bodyPr vert="horz" wrap="square" lIns="90632" tIns="45317" rIns="90632" bIns="45317" numCol="1" anchor="b" anchorCtr="0" compatLnSpc="1">
            <a:prstTxWarp prst="textNoShape">
              <a:avLst/>
            </a:prstTxWarp>
          </a:bodyPr>
          <a:lstStyle>
            <a:lvl1pPr algn="r" defTabSz="906887">
              <a:defRPr sz="1200"/>
            </a:lvl1pPr>
          </a:lstStyle>
          <a:p>
            <a:pPr>
              <a:defRPr/>
            </a:pPr>
            <a:fld id="{ED71E09F-9F71-4935-B1D0-0F6F53D00718}" type="slidenum">
              <a:rPr lang="en-US"/>
              <a:pPr>
                <a:defRPr/>
              </a:pPr>
              <a:t>‹#›</a:t>
            </a:fld>
            <a:endParaRPr lang="en-US"/>
          </a:p>
        </p:txBody>
      </p:sp>
    </p:spTree>
    <p:extLst>
      <p:ext uri="{BB962C8B-B14F-4D97-AF65-F5344CB8AC3E}">
        <p14:creationId xmlns:p14="http://schemas.microsoft.com/office/powerpoint/2010/main" val="2756140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0" name="Rectangle 28"/>
          <p:cNvSpPr>
            <a:spLocks noGrp="1" noChangeArrowheads="1"/>
          </p:cNvSpPr>
          <p:nvPr>
            <p:ph type="ctrTitle" sz="quarter"/>
          </p:nvPr>
        </p:nvSpPr>
        <p:spPr>
          <a:xfrm>
            <a:off x="771525" y="2286000"/>
            <a:ext cx="8743950" cy="1143000"/>
          </a:xfrm>
        </p:spPr>
        <p:txBody>
          <a:bodyPr/>
          <a:lstStyle>
            <a:lvl1pPr>
              <a:defRPr/>
            </a:lvl1pPr>
          </a:lstStyle>
          <a:p>
            <a:r>
              <a:rPr lang="en-US" altLang="en-US"/>
              <a:t>Click to edit Master title style</a:t>
            </a:r>
          </a:p>
        </p:txBody>
      </p:sp>
      <p:sp>
        <p:nvSpPr>
          <p:cNvPr id="3101" name="Rectangle 29"/>
          <p:cNvSpPr>
            <a:spLocks noGrp="1" noChangeArrowheads="1"/>
          </p:cNvSpPr>
          <p:nvPr>
            <p:ph type="subTitle" sz="quarter" idx="1"/>
          </p:nvPr>
        </p:nvSpPr>
        <p:spPr>
          <a:xfrm>
            <a:off x="2314575" y="4114800"/>
            <a:ext cx="7200900" cy="1752600"/>
          </a:xfrm>
        </p:spPr>
        <p:txBody>
          <a:bodyPr/>
          <a:lstStyle>
            <a:lvl1pPr marL="0" indent="0" algn="ctr">
              <a:defRPr/>
            </a:lvl1pPr>
          </a:lstStyle>
          <a:p>
            <a:r>
              <a:rPr lang="en-US" altLang="en-US"/>
              <a:t>Click to edit Master subtitle style</a:t>
            </a:r>
          </a:p>
        </p:txBody>
      </p:sp>
      <p:sp>
        <p:nvSpPr>
          <p:cNvPr id="4" name="Rectangle 30"/>
          <p:cNvSpPr>
            <a:spLocks noGrp="1" noChangeArrowheads="1"/>
          </p:cNvSpPr>
          <p:nvPr>
            <p:ph type="dt" sz="quarter" idx="10"/>
          </p:nvPr>
        </p:nvSpPr>
        <p:spPr/>
        <p:txBody>
          <a:bodyPr/>
          <a:lstStyle>
            <a:lvl1pPr>
              <a:defRPr>
                <a:solidFill>
                  <a:srgbClr val="FFFFFF"/>
                </a:solidFill>
              </a:defRPr>
            </a:lvl1pPr>
          </a:lstStyle>
          <a:p>
            <a:pPr>
              <a:defRPr/>
            </a:pPr>
            <a:endParaRPr lang="en-US" altLang="en-US"/>
          </a:p>
        </p:txBody>
      </p:sp>
      <p:sp>
        <p:nvSpPr>
          <p:cNvPr id="5"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6" name="Rectangle 32"/>
          <p:cNvSpPr>
            <a:spLocks noGrp="1" noChangeArrowheads="1"/>
          </p:cNvSpPr>
          <p:nvPr>
            <p:ph type="sldNum" sz="quarter" idx="12"/>
          </p:nvPr>
        </p:nvSpPr>
        <p:spPr/>
        <p:txBody>
          <a:bodyPr/>
          <a:lstStyle>
            <a:lvl1pPr>
              <a:defRPr>
                <a:solidFill>
                  <a:srgbClr val="FFFFFF"/>
                </a:solidFill>
              </a:defRPr>
            </a:lvl1pPr>
          </a:lstStyle>
          <a:p>
            <a:pPr>
              <a:defRPr/>
            </a:pPr>
            <a:fld id="{A3E24280-D0AC-40B7-ADBE-F7B55988264C}" type="slidenum">
              <a:rPr lang="en-US" altLang="en-US"/>
              <a:pPr>
                <a:defRPr/>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B07323E6-B1D6-49E0-B361-566AF51092D2}" type="slidenum">
              <a:rPr lang="en-US" altLang="en-US"/>
              <a:pPr>
                <a:defRPr/>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900" y="381000"/>
            <a:ext cx="2187575"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64135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63AE8DF8-50DC-4447-B9C5-7CFFF5DE946F}" type="slidenum">
              <a:rPr lang="en-US" altLang="en-US"/>
              <a:pPr>
                <a:defRPr/>
              </a:pPr>
              <a:t>‹#›</a:t>
            </a:fld>
            <a:endParaRPr lang="en-US"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743950" cy="1143000"/>
          </a:xfrm>
        </p:spPr>
        <p:txBody>
          <a:bodyPr/>
          <a:lstStyle/>
          <a:p>
            <a:r>
              <a:rPr lang="en-US"/>
              <a:t>Click to edit Master title style</a:t>
            </a:r>
          </a:p>
        </p:txBody>
      </p:sp>
      <p:sp>
        <p:nvSpPr>
          <p:cNvPr id="3" name="Content Placeholder 2"/>
          <p:cNvSpPr>
            <a:spLocks noGrp="1"/>
          </p:cNvSpPr>
          <p:nvPr>
            <p:ph sz="half" idx="1"/>
          </p:nvPr>
        </p:nvSpPr>
        <p:spPr>
          <a:xfrm>
            <a:off x="771525" y="1600200"/>
            <a:ext cx="42957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19700" y="39243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1"/>
          <p:cNvSpPr>
            <a:spLocks noGrp="1" noChangeArrowheads="1"/>
          </p:cNvSpPr>
          <p:nvPr>
            <p:ph type="sldNum" sz="quarter" idx="12"/>
          </p:nvPr>
        </p:nvSpPr>
        <p:spPr>
          <a:ln/>
        </p:spPr>
        <p:txBody>
          <a:bodyPr/>
          <a:lstStyle>
            <a:lvl1pPr>
              <a:defRPr/>
            </a:lvl1pPr>
          </a:lstStyle>
          <a:p>
            <a:pPr>
              <a:defRPr/>
            </a:pPr>
            <a:fld id="{97D60132-862E-4DF6-B78D-CFF0DBDB5083}" type="slidenum">
              <a:rPr lang="en-US" altLang="en-US"/>
              <a:pPr>
                <a:defRPr/>
              </a:pPr>
              <a:t>‹#›</a:t>
            </a:fld>
            <a:endParaRPr lang="en-US"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381000"/>
            <a:ext cx="8753475"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81A30509-9D65-4AA6-BD79-380C3F57A8CC}" type="slidenum">
              <a:rPr lang="en-US" altLang="en-US"/>
              <a:pPr>
                <a:defRPr/>
              </a:pPr>
              <a:t>‹#›</a:t>
            </a:fld>
            <a:endParaRPr lang="en-US"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381000"/>
            <a:ext cx="8743950" cy="1143000"/>
          </a:xfrm>
        </p:spPr>
        <p:txBody>
          <a:bodyPr/>
          <a:lstStyle/>
          <a:p>
            <a:r>
              <a:rPr lang="en-US"/>
              <a:t>Click to edit Master title style</a:t>
            </a:r>
          </a:p>
        </p:txBody>
      </p:sp>
      <p:sp>
        <p:nvSpPr>
          <p:cNvPr id="3" name="Content Placeholder 2"/>
          <p:cNvSpPr>
            <a:spLocks noGrp="1"/>
          </p:cNvSpPr>
          <p:nvPr>
            <p:ph sz="quarter" idx="1"/>
          </p:nvPr>
        </p:nvSpPr>
        <p:spPr>
          <a:xfrm>
            <a:off x="771525" y="16002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71525" y="39243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24300"/>
            <a:ext cx="4295775"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2239E8DE-1D1C-4D40-A838-A58CAEFF14EB}" type="slidenum">
              <a:rPr lang="en-US" altLang="en-US"/>
              <a:pPr>
                <a:defRPr/>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398C3792-4311-49C8-9604-9B8EC595B0AA}" type="slidenum">
              <a:rPr lang="en-US" altLang="en-US"/>
              <a:pPr>
                <a:defRPr/>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pPr>
              <a:defRPr/>
            </a:pPr>
            <a:fld id="{8F01E85E-6D8C-428A-8A74-09BAC9456EC1}" type="slidenum">
              <a:rPr lang="en-US" altLang="en-US"/>
              <a:pPr>
                <a:defRPr/>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600200"/>
            <a:ext cx="42957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295775"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56500A58-FD6A-416A-B3C8-C6160D7C7D53}" type="slidenum">
              <a:rPr lang="en-US" altLang="en-US"/>
              <a:pPr>
                <a:defRPr/>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pPr>
              <a:defRPr/>
            </a:pPr>
            <a:fld id="{0B6816A6-E338-465F-9787-BAA2AC37532D}" type="slidenum">
              <a:rPr lang="en-US" altLang="en-US"/>
              <a:pPr>
                <a:defRPr/>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pPr>
              <a:defRPr/>
            </a:pPr>
            <a:fld id="{E3E1FD8A-884E-4979-AF8E-FD167862468E}" type="slidenum">
              <a:rPr lang="en-US" altLang="en-US"/>
              <a:pPr>
                <a:defRPr/>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pPr>
              <a:defRPr/>
            </a:pPr>
            <a:fld id="{6310FDF5-3BA4-4C7A-942D-567F110BDABC}" type="slidenum">
              <a:rPr lang="en-US" altLang="en-US"/>
              <a:pPr>
                <a:defRPr/>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76D606BA-C832-40C8-BCB5-DD5550EFA21F}" type="slidenum">
              <a:rPr lang="en-US" altLang="en-US"/>
              <a:pPr>
                <a:defRPr/>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pPr>
              <a:defRPr/>
            </a:pPr>
            <a:fld id="{0AD50405-BC05-494D-BA72-92589C554443}" type="slidenum">
              <a:rPr lang="en-US" altLang="en-US"/>
              <a:pPr>
                <a:defRPr/>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amma/>
                <a:shade val="46275"/>
                <a:invGamma/>
              </a:schemeClr>
            </a:gs>
            <a:gs pos="100000">
              <a:schemeClr val="hlink"/>
            </a:gs>
          </a:gsLst>
          <a:lin ang="5400000" scaled="1"/>
        </a:gra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762000" y="381000"/>
            <a:ext cx="87439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18"/>
          <p:cNvSpPr>
            <a:spLocks noGrp="1" noChangeArrowheads="1"/>
          </p:cNvSpPr>
          <p:nvPr>
            <p:ph type="body" idx="1"/>
          </p:nvPr>
        </p:nvSpPr>
        <p:spPr bwMode="auto">
          <a:xfrm>
            <a:off x="771525" y="1600200"/>
            <a:ext cx="874395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7" name="Rectangle 19"/>
          <p:cNvSpPr>
            <a:spLocks noGrp="1" noChangeArrowheads="1"/>
          </p:cNvSpPr>
          <p:nvPr>
            <p:ph type="dt" sz="half" idx="2"/>
          </p:nvPr>
        </p:nvSpPr>
        <p:spPr bwMode="auto">
          <a:xfrm>
            <a:off x="771525" y="6248400"/>
            <a:ext cx="2143125"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ltLang="en-US"/>
          </a:p>
        </p:txBody>
      </p:sp>
      <p:sp>
        <p:nvSpPr>
          <p:cNvPr id="2068" name="Rectangle 20"/>
          <p:cNvSpPr>
            <a:spLocks noGrp="1" noChangeArrowheads="1"/>
          </p:cNvSpPr>
          <p:nvPr>
            <p:ph type="ftr" sz="quarter" idx="3"/>
          </p:nvPr>
        </p:nvSpPr>
        <p:spPr bwMode="auto">
          <a:xfrm>
            <a:off x="3514725" y="6248400"/>
            <a:ext cx="325755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ltLang="en-US"/>
          </a:p>
        </p:txBody>
      </p:sp>
      <p:sp>
        <p:nvSpPr>
          <p:cNvPr id="2069" name="Rectangle 21"/>
          <p:cNvSpPr>
            <a:spLocks noGrp="1" noChangeArrowheads="1"/>
          </p:cNvSpPr>
          <p:nvPr>
            <p:ph type="sldNum" sz="quarter" idx="4"/>
          </p:nvPr>
        </p:nvSpPr>
        <p:spPr bwMode="auto">
          <a:xfrm>
            <a:off x="7372350" y="6248400"/>
            <a:ext cx="2143125"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540736DA-48B5-402B-86C8-904F9DA60AB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08"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ransition>
    <p:fade/>
  </p:transition>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defRPr>
      </a:lvl2pPr>
      <a:lvl3pPr algn="ctr" rtl="0" eaLnBrk="0" fontAlgn="base" hangingPunct="0">
        <a:spcBef>
          <a:spcPct val="0"/>
        </a:spcBef>
        <a:spcAft>
          <a:spcPct val="0"/>
        </a:spcAft>
        <a:defRPr kumimoji="1" sz="3600">
          <a:solidFill>
            <a:schemeClr val="tx2"/>
          </a:solidFill>
          <a:latin typeface="Arial" charset="0"/>
        </a:defRPr>
      </a:lvl3pPr>
      <a:lvl4pPr algn="ctr" rtl="0" eaLnBrk="0" fontAlgn="base" hangingPunct="0">
        <a:spcBef>
          <a:spcPct val="0"/>
        </a:spcBef>
        <a:spcAft>
          <a:spcPct val="0"/>
        </a:spcAft>
        <a:defRPr kumimoji="1" sz="3600">
          <a:solidFill>
            <a:schemeClr val="tx2"/>
          </a:solidFill>
          <a:latin typeface="Arial" charset="0"/>
        </a:defRPr>
      </a:lvl4pPr>
      <a:lvl5pPr algn="ctr" rtl="0" eaLnBrk="0" fontAlgn="base" hangingPunct="0">
        <a:spcBef>
          <a:spcPct val="0"/>
        </a:spcBef>
        <a:spcAft>
          <a:spcPct val="0"/>
        </a:spcAft>
        <a:defRPr kumimoji="1" sz="3600">
          <a:solidFill>
            <a:schemeClr val="tx2"/>
          </a:solidFill>
          <a:latin typeface="Arial" charset="0"/>
        </a:defRPr>
      </a:lvl5pPr>
      <a:lvl6pPr marL="457200" algn="ctr" rtl="0" eaLnBrk="0" fontAlgn="base" hangingPunct="0">
        <a:spcBef>
          <a:spcPct val="0"/>
        </a:spcBef>
        <a:spcAft>
          <a:spcPct val="0"/>
        </a:spcAft>
        <a:defRPr kumimoji="1" sz="3600">
          <a:solidFill>
            <a:schemeClr val="tx2"/>
          </a:solidFill>
          <a:latin typeface="Arial" charset="0"/>
        </a:defRPr>
      </a:lvl6pPr>
      <a:lvl7pPr marL="914400" algn="ctr" rtl="0" eaLnBrk="0" fontAlgn="base" hangingPunct="0">
        <a:spcBef>
          <a:spcPct val="0"/>
        </a:spcBef>
        <a:spcAft>
          <a:spcPct val="0"/>
        </a:spcAft>
        <a:defRPr kumimoji="1" sz="3600">
          <a:solidFill>
            <a:schemeClr val="tx2"/>
          </a:solidFill>
          <a:latin typeface="Arial" charset="0"/>
        </a:defRPr>
      </a:lvl7pPr>
      <a:lvl8pPr marL="1371600" algn="ctr" rtl="0" eaLnBrk="0" fontAlgn="base" hangingPunct="0">
        <a:spcBef>
          <a:spcPct val="0"/>
        </a:spcBef>
        <a:spcAft>
          <a:spcPct val="0"/>
        </a:spcAft>
        <a:defRPr kumimoji="1" sz="3600">
          <a:solidFill>
            <a:schemeClr val="tx2"/>
          </a:solidFill>
          <a:latin typeface="Arial" charset="0"/>
        </a:defRPr>
      </a:lvl8pPr>
      <a:lvl9pPr marL="1828800" algn="ctr" rtl="0" eaLnBrk="0" fontAlgn="base" hangingPunct="0">
        <a:spcBef>
          <a:spcPct val="0"/>
        </a:spcBef>
        <a:spcAft>
          <a:spcPct val="0"/>
        </a:spcAft>
        <a:defRPr kumimoji="1"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defRPr kumimoji="1" sz="2000">
          <a:solidFill>
            <a:schemeClr val="tx1"/>
          </a:solidFill>
          <a:latin typeface="+mn-lt"/>
        </a:defRPr>
      </a:lvl6pPr>
      <a:lvl7pPr marL="2971800" indent="-228600" algn="l" rtl="0" eaLnBrk="0" fontAlgn="base" hangingPunct="0">
        <a:spcBef>
          <a:spcPct val="20000"/>
        </a:spcBef>
        <a:spcAft>
          <a:spcPct val="0"/>
        </a:spcAft>
        <a:defRPr kumimoji="1" sz="2000">
          <a:solidFill>
            <a:schemeClr val="tx1"/>
          </a:solidFill>
          <a:latin typeface="+mn-lt"/>
        </a:defRPr>
      </a:lvl7pPr>
      <a:lvl8pPr marL="3429000" indent="-228600" algn="l" rtl="0" eaLnBrk="0" fontAlgn="base" hangingPunct="0">
        <a:spcBef>
          <a:spcPct val="20000"/>
        </a:spcBef>
        <a:spcAft>
          <a:spcPct val="0"/>
        </a:spcAft>
        <a:defRPr kumimoji="1" sz="2000">
          <a:solidFill>
            <a:schemeClr val="tx1"/>
          </a:solidFill>
          <a:latin typeface="+mn-lt"/>
        </a:defRPr>
      </a:lvl8pPr>
      <a:lvl9pPr marL="3886200" indent="-228600" algn="l" rtl="0" eaLnBrk="0" fontAlgn="base" hangingPunct="0">
        <a:spcBef>
          <a:spcPct val="20000"/>
        </a:spcBef>
        <a:spcAft>
          <a:spcPct val="0"/>
        </a:spcAft>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WaNPRC\Data\Users\rkyes\GRAPHICS\zVIDEOS\Vids%20for%20LECTURE\baboon%20mirror.av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41" descr="6a"/>
          <p:cNvPicPr>
            <a:picLocks noGrp="1" noChangeAspect="1" noChangeArrowheads="1"/>
          </p:cNvPicPr>
          <p:nvPr>
            <p:ph sz="quarter" idx="3"/>
          </p:nvPr>
        </p:nvPicPr>
        <p:blipFill>
          <a:blip r:embed="rId2" cstate="print"/>
          <a:srcRect/>
          <a:stretch>
            <a:fillRect/>
          </a:stretch>
        </p:blipFill>
        <p:spPr>
          <a:xfrm>
            <a:off x="190500" y="838200"/>
            <a:ext cx="3886200" cy="5381625"/>
          </a:xfrm>
          <a:noFill/>
        </p:spPr>
      </p:pic>
      <p:sp>
        <p:nvSpPr>
          <p:cNvPr id="3075" name="Rectangle 1026"/>
          <p:cNvSpPr>
            <a:spLocks noGrp="1" noChangeArrowheads="1"/>
          </p:cNvSpPr>
          <p:nvPr>
            <p:ph type="title"/>
          </p:nvPr>
        </p:nvSpPr>
        <p:spPr>
          <a:xfrm>
            <a:off x="723900" y="76200"/>
            <a:ext cx="8743950" cy="762000"/>
          </a:xfrm>
        </p:spPr>
        <p:txBody>
          <a:bodyPr/>
          <a:lstStyle/>
          <a:p>
            <a:r>
              <a:rPr lang="en-US" sz="4400" b="1" dirty="0">
                <a:solidFill>
                  <a:srgbClr val="FFFF00"/>
                </a:solidFill>
              </a:rPr>
              <a:t>  </a:t>
            </a:r>
            <a:r>
              <a:rPr lang="en-US" sz="4400" b="1" dirty="0">
                <a:solidFill>
                  <a:srgbClr val="FFC000"/>
                </a:solidFill>
              </a:rPr>
              <a:t>Cognition</a:t>
            </a:r>
            <a:r>
              <a:rPr lang="en-US" b="1" dirty="0">
                <a:solidFill>
                  <a:srgbClr val="FFC000"/>
                </a:solidFill>
              </a:rPr>
              <a:t>  </a:t>
            </a:r>
          </a:p>
        </p:txBody>
      </p:sp>
      <p:pic>
        <p:nvPicPr>
          <p:cNvPr id="3076" name="Picture 1036" descr="13a"/>
          <p:cNvPicPr>
            <a:picLocks noGrp="1" noChangeAspect="1" noChangeArrowheads="1"/>
          </p:cNvPicPr>
          <p:nvPr>
            <p:ph sz="half" idx="1"/>
          </p:nvPr>
        </p:nvPicPr>
        <p:blipFill>
          <a:blip r:embed="rId3" cstate="print"/>
          <a:srcRect/>
          <a:stretch>
            <a:fillRect/>
          </a:stretch>
        </p:blipFill>
        <p:spPr>
          <a:xfrm>
            <a:off x="3314700" y="3473450"/>
            <a:ext cx="4648200" cy="3308350"/>
          </a:xfrm>
          <a:noFill/>
          <a:ln w="25400">
            <a:solidFill>
              <a:schemeClr val="tx1"/>
            </a:solidFill>
          </a:ln>
        </p:spPr>
      </p:pic>
      <p:pic>
        <p:nvPicPr>
          <p:cNvPr id="3077" name="Picture 1038" descr="slide51"/>
          <p:cNvPicPr>
            <a:picLocks noGrp="1" noChangeAspect="1" noChangeArrowheads="1"/>
          </p:cNvPicPr>
          <p:nvPr>
            <p:ph sz="quarter" idx="2"/>
          </p:nvPr>
        </p:nvPicPr>
        <p:blipFill>
          <a:blip r:embed="rId4" cstate="print"/>
          <a:srcRect/>
          <a:stretch>
            <a:fillRect/>
          </a:stretch>
        </p:blipFill>
        <p:spPr>
          <a:xfrm>
            <a:off x="5676900" y="1371600"/>
            <a:ext cx="4419600" cy="2962275"/>
          </a:xfrm>
          <a:noFill/>
          <a:ln w="28575">
            <a:solidFill>
              <a:schemeClr val="tx1"/>
            </a:solidFill>
          </a:ln>
        </p:spPr>
      </p:pic>
      <p:sp>
        <p:nvSpPr>
          <p:cNvPr id="3078" name="Rectangle 1040"/>
          <p:cNvSpPr>
            <a:spLocks noChangeArrowheads="1"/>
          </p:cNvSpPr>
          <p:nvPr/>
        </p:nvSpPr>
        <p:spPr bwMode="auto">
          <a:xfrm>
            <a:off x="8736178" y="167174"/>
            <a:ext cx="1475084" cy="400110"/>
          </a:xfrm>
          <a:prstGeom prst="rect">
            <a:avLst/>
          </a:prstGeom>
          <a:noFill/>
          <a:ln w="12700" cap="sq">
            <a:noFill/>
            <a:miter lim="800000"/>
            <a:headEnd/>
            <a:tailEnd/>
          </a:ln>
        </p:spPr>
        <p:txBody>
          <a:bodyPr wrap="none" anchor="ctr">
            <a:spAutoFit/>
          </a:bodyPr>
          <a:lstStyle/>
          <a:p>
            <a:pPr algn="ctr"/>
            <a:r>
              <a:rPr lang="en-US"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latin typeface="Arial" charset="0"/>
              </a:rPr>
              <a:t> R. KYES</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8" name="Picture 8" descr="2"/>
          <p:cNvPicPr>
            <a:picLocks noGrp="1" noChangeAspect="1" noChangeArrowheads="1"/>
          </p:cNvPicPr>
          <p:nvPr>
            <p:ph sz="half" idx="1"/>
          </p:nvPr>
        </p:nvPicPr>
        <p:blipFill>
          <a:blip r:embed="rId2" cstate="print"/>
          <a:srcRect/>
          <a:stretch>
            <a:fillRect/>
          </a:stretch>
        </p:blipFill>
        <p:spPr>
          <a:xfrm>
            <a:off x="647700" y="2005637"/>
            <a:ext cx="3200400" cy="4699963"/>
          </a:xfrm>
          <a:noFill/>
          <a:ln w="25400">
            <a:solidFill>
              <a:schemeClr val="tx1"/>
            </a:solidFill>
          </a:ln>
        </p:spPr>
      </p:pic>
      <p:sp>
        <p:nvSpPr>
          <p:cNvPr id="12291" name="Text Box 4"/>
          <p:cNvSpPr txBox="1">
            <a:spLocks noChangeArrowheads="1"/>
          </p:cNvSpPr>
          <p:nvPr/>
        </p:nvSpPr>
        <p:spPr bwMode="auto">
          <a:xfrm>
            <a:off x="190500" y="533400"/>
            <a:ext cx="9601200" cy="636328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solidFill>
                  <a:srgbClr val="FFC000"/>
                </a:solidFill>
                <a:latin typeface="Arial" charset="0"/>
              </a:rPr>
              <a:t>2) </a:t>
            </a:r>
            <a:r>
              <a:rPr lang="en-US" sz="2800" u="sng" dirty="0">
                <a:solidFill>
                  <a:srgbClr val="FFC000"/>
                </a:solidFill>
                <a:latin typeface="Arial" charset="0"/>
              </a:rPr>
              <a:t>Observation/Social Learning</a:t>
            </a:r>
          </a:p>
          <a:p>
            <a:pPr marL="457200" indent="-457200">
              <a:spcBef>
                <a:spcPct val="50000"/>
              </a:spcBef>
            </a:pPr>
            <a:r>
              <a:rPr lang="en-US" sz="900" dirty="0">
                <a:latin typeface="Arial" charset="0"/>
              </a:rPr>
              <a:t>  </a:t>
            </a:r>
          </a:p>
          <a:p>
            <a:pPr marL="457200" indent="-457200">
              <a:spcBef>
                <a:spcPct val="50000"/>
              </a:spcBef>
            </a:pPr>
            <a:r>
              <a:rPr lang="en-US" u="sng" dirty="0">
                <a:latin typeface="Arial" charset="0"/>
              </a:rPr>
              <a:t>Ex.</a:t>
            </a:r>
            <a:r>
              <a:rPr lang="en-US" dirty="0">
                <a:latin typeface="Arial" charset="0"/>
              </a:rPr>
              <a:t>   Tool Use </a:t>
            </a: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endParaRPr lang="en-US" dirty="0">
              <a:latin typeface="Arial" charset="0"/>
            </a:endParaRPr>
          </a:p>
          <a:p>
            <a:pPr marL="457200" indent="-457200">
              <a:spcBef>
                <a:spcPct val="50000"/>
              </a:spcBef>
            </a:pPr>
            <a:r>
              <a:rPr lang="en-US" dirty="0">
                <a:latin typeface="Arial" charset="0"/>
              </a:rPr>
              <a:t>										</a:t>
            </a:r>
            <a:r>
              <a:rPr lang="en-US" sz="1600" dirty="0">
                <a:solidFill>
                  <a:srgbClr val="FFC000"/>
                </a:solidFill>
                <a:latin typeface="Arial" charset="0"/>
              </a:rPr>
              <a:t>						</a:t>
            </a:r>
            <a:r>
              <a:rPr lang="en-US" sz="2800" dirty="0">
                <a:solidFill>
                  <a:srgbClr val="FFC000"/>
                </a:solidFill>
                <a:latin typeface="Arial" charset="0"/>
              </a:rPr>
              <a:t>	“Termite Fishing”</a:t>
            </a:r>
          </a:p>
        </p:txBody>
      </p:sp>
      <p:pic>
        <p:nvPicPr>
          <p:cNvPr id="343050" name="Picture 10" descr="slidex1"/>
          <p:cNvPicPr>
            <a:picLocks noGrp="1" noChangeAspect="1" noChangeArrowheads="1"/>
          </p:cNvPicPr>
          <p:nvPr>
            <p:ph sz="half" idx="2"/>
          </p:nvPr>
        </p:nvPicPr>
        <p:blipFill>
          <a:blip r:embed="rId3" cstate="print"/>
          <a:srcRect/>
          <a:stretch>
            <a:fillRect/>
          </a:stretch>
        </p:blipFill>
        <p:spPr>
          <a:xfrm>
            <a:off x="4076699" y="1524000"/>
            <a:ext cx="6055207" cy="4068763"/>
          </a:xfrm>
          <a:noFill/>
          <a:ln w="25400">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291">
                                            <p:txEl>
                                              <p:pRg st="10" end="10"/>
                                            </p:txEl>
                                          </p:spTgt>
                                        </p:tgtEl>
                                        <p:attrNameLst>
                                          <p:attrName>style.visibility</p:attrName>
                                        </p:attrNameLst>
                                      </p:cBhvr>
                                      <p:to>
                                        <p:strVal val="visible"/>
                                      </p:to>
                                    </p:set>
                                    <p:animEffect transition="in" filter="fade">
                                      <p:cBhvr>
                                        <p:cTn id="11" dur="10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90500" y="609600"/>
            <a:ext cx="9601200" cy="14922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a:solidFill>
                  <a:srgbClr val="FFC000"/>
                </a:solidFill>
                <a:latin typeface="Arial" charset="0"/>
              </a:rPr>
              <a:t>2) </a:t>
            </a:r>
            <a:r>
              <a:rPr lang="en-US" sz="2800" u="sng">
                <a:solidFill>
                  <a:srgbClr val="FFC000"/>
                </a:solidFill>
                <a:latin typeface="Arial" charset="0"/>
              </a:rPr>
              <a:t>Observation/Social Learning</a:t>
            </a:r>
          </a:p>
          <a:p>
            <a:pPr marL="457200" indent="-457200">
              <a:spcBef>
                <a:spcPct val="50000"/>
              </a:spcBef>
            </a:pPr>
            <a:endParaRPr lang="en-US" sz="1800" u="sng">
              <a:latin typeface="Arial" charset="0"/>
            </a:endParaRPr>
          </a:p>
          <a:p>
            <a:pPr marL="457200" indent="-457200">
              <a:spcBef>
                <a:spcPct val="50000"/>
              </a:spcBef>
            </a:pPr>
            <a:r>
              <a:rPr lang="en-US">
                <a:latin typeface="Arial" charset="0"/>
              </a:rPr>
              <a:t>  </a:t>
            </a:r>
            <a:r>
              <a:rPr lang="en-US" u="sng">
                <a:latin typeface="Arial" charset="0"/>
              </a:rPr>
              <a:t>Ex</a:t>
            </a:r>
            <a:r>
              <a:rPr lang="en-US">
                <a:latin typeface="Arial" charset="0"/>
              </a:rPr>
              <a:t>.  Tool Use </a:t>
            </a:r>
          </a:p>
        </p:txBody>
      </p:sp>
      <p:pic>
        <p:nvPicPr>
          <p:cNvPr id="13315" name="Picture 8" descr="slide122"/>
          <p:cNvPicPr>
            <a:picLocks noGrp="1" noChangeAspect="1" noChangeArrowheads="1"/>
          </p:cNvPicPr>
          <p:nvPr>
            <p:ph idx="1"/>
          </p:nvPr>
        </p:nvPicPr>
        <p:blipFill>
          <a:blip r:embed="rId2" cstate="print"/>
          <a:srcRect/>
          <a:stretch>
            <a:fillRect/>
          </a:stretch>
        </p:blipFill>
        <p:spPr>
          <a:xfrm>
            <a:off x="3162300" y="1388650"/>
            <a:ext cx="4256087" cy="5240750"/>
          </a:xfrm>
          <a:noFill/>
          <a:ln w="25400">
            <a:solidFill>
              <a:schemeClr val="tx1"/>
            </a:solid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slide124"/>
          <p:cNvPicPr>
            <a:picLocks noGrp="1" noChangeAspect="1" noChangeArrowheads="1"/>
          </p:cNvPicPr>
          <p:nvPr>
            <p:ph sz="half" idx="1"/>
          </p:nvPr>
        </p:nvPicPr>
        <p:blipFill>
          <a:blip r:embed="rId2" cstate="print"/>
          <a:srcRect/>
          <a:stretch>
            <a:fillRect/>
          </a:stretch>
        </p:blipFill>
        <p:spPr>
          <a:xfrm>
            <a:off x="114300" y="2133600"/>
            <a:ext cx="2457450" cy="3733800"/>
          </a:xfrm>
          <a:noFill/>
          <a:ln w="28575">
            <a:solidFill>
              <a:schemeClr val="tx1"/>
            </a:solidFill>
          </a:ln>
        </p:spPr>
      </p:pic>
      <p:pic>
        <p:nvPicPr>
          <p:cNvPr id="14339" name="Picture 12" descr="1"/>
          <p:cNvPicPr>
            <a:picLocks noGrp="1" noChangeAspect="1" noChangeArrowheads="1"/>
          </p:cNvPicPr>
          <p:nvPr>
            <p:ph sz="quarter" idx="2"/>
          </p:nvPr>
        </p:nvPicPr>
        <p:blipFill>
          <a:blip r:embed="rId3" cstate="print"/>
          <a:srcRect/>
          <a:stretch>
            <a:fillRect/>
          </a:stretch>
        </p:blipFill>
        <p:spPr>
          <a:xfrm>
            <a:off x="5486776" y="3429000"/>
            <a:ext cx="4685924" cy="3127375"/>
          </a:xfrm>
          <a:noFill/>
          <a:ln w="28575">
            <a:solidFill>
              <a:schemeClr val="tx1"/>
            </a:solidFill>
          </a:ln>
        </p:spPr>
      </p:pic>
      <p:sp>
        <p:nvSpPr>
          <p:cNvPr id="14340" name="Text Box 5"/>
          <p:cNvSpPr txBox="1">
            <a:spLocks noChangeArrowheads="1"/>
          </p:cNvSpPr>
          <p:nvPr/>
        </p:nvSpPr>
        <p:spPr bwMode="auto">
          <a:xfrm>
            <a:off x="190500" y="457200"/>
            <a:ext cx="9601200" cy="14922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solidFill>
                  <a:srgbClr val="FFC000"/>
                </a:solidFill>
                <a:latin typeface="Arial" charset="0"/>
              </a:rPr>
              <a:t>2) </a:t>
            </a:r>
            <a:r>
              <a:rPr lang="en-US" sz="2800" u="sng" dirty="0">
                <a:solidFill>
                  <a:srgbClr val="FFC000"/>
                </a:solidFill>
                <a:latin typeface="Arial" charset="0"/>
              </a:rPr>
              <a:t>Observation/Social Learning</a:t>
            </a:r>
          </a:p>
          <a:p>
            <a:pPr marL="457200" indent="-457200">
              <a:spcBef>
                <a:spcPct val="50000"/>
              </a:spcBef>
            </a:pPr>
            <a:endParaRPr lang="en-US" sz="1800" u="sng" dirty="0">
              <a:latin typeface="Arial" charset="0"/>
            </a:endParaRPr>
          </a:p>
          <a:p>
            <a:pPr marL="457200" indent="-457200">
              <a:spcBef>
                <a:spcPct val="50000"/>
              </a:spcBef>
            </a:pPr>
            <a:r>
              <a:rPr lang="en-US" dirty="0">
                <a:latin typeface="Arial" charset="0"/>
              </a:rPr>
              <a:t>  Ex.  Tool Use </a:t>
            </a:r>
          </a:p>
        </p:txBody>
      </p:sp>
      <p:pic>
        <p:nvPicPr>
          <p:cNvPr id="14341" name="Picture 14" descr="slide128"/>
          <p:cNvPicPr>
            <a:picLocks noGrp="1" noChangeAspect="1" noChangeArrowheads="1"/>
          </p:cNvPicPr>
          <p:nvPr>
            <p:ph sz="quarter" idx="3"/>
          </p:nvPr>
        </p:nvPicPr>
        <p:blipFill>
          <a:blip r:embed="rId4" cstate="print"/>
          <a:srcRect/>
          <a:stretch>
            <a:fillRect/>
          </a:stretch>
        </p:blipFill>
        <p:spPr>
          <a:xfrm>
            <a:off x="2171700" y="2514600"/>
            <a:ext cx="4955801" cy="3683000"/>
          </a:xfrm>
          <a:noFill/>
          <a:ln w="25400">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Z:\Users\rkyes\GRAPHICS\aINDO\Bali 97\Bali-May97-3.jpg"/>
          <p:cNvPicPr>
            <a:picLocks noChangeAspect="1" noChangeArrowheads="1"/>
          </p:cNvPicPr>
          <p:nvPr/>
        </p:nvPicPr>
        <p:blipFill>
          <a:blip r:embed="rId2" cstate="print"/>
          <a:srcRect/>
          <a:stretch>
            <a:fillRect/>
          </a:stretch>
        </p:blipFill>
        <p:spPr bwMode="auto">
          <a:xfrm>
            <a:off x="419099" y="2057400"/>
            <a:ext cx="5971767" cy="4038600"/>
          </a:xfrm>
          <a:prstGeom prst="rect">
            <a:avLst/>
          </a:prstGeom>
          <a:noFill/>
        </p:spPr>
      </p:pic>
      <p:sp>
        <p:nvSpPr>
          <p:cNvPr id="13" name="Text Box 5"/>
          <p:cNvSpPr txBox="1">
            <a:spLocks noChangeArrowheads="1"/>
          </p:cNvSpPr>
          <p:nvPr/>
        </p:nvSpPr>
        <p:spPr bwMode="auto">
          <a:xfrm>
            <a:off x="190500" y="457200"/>
            <a:ext cx="9601200" cy="14922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solidFill>
                  <a:srgbClr val="FFC000"/>
                </a:solidFill>
                <a:latin typeface="Arial" charset="0"/>
              </a:rPr>
              <a:t>2) </a:t>
            </a:r>
            <a:r>
              <a:rPr lang="en-US" sz="2800" u="sng" dirty="0">
                <a:solidFill>
                  <a:srgbClr val="FFC000"/>
                </a:solidFill>
                <a:latin typeface="Arial" charset="0"/>
              </a:rPr>
              <a:t>Observation/Social Learning</a:t>
            </a:r>
          </a:p>
          <a:p>
            <a:pPr marL="457200" indent="-457200">
              <a:spcBef>
                <a:spcPct val="50000"/>
              </a:spcBef>
            </a:pPr>
            <a:endParaRPr lang="en-US" sz="1800" u="sng" dirty="0">
              <a:latin typeface="Arial" charset="0"/>
            </a:endParaRPr>
          </a:p>
          <a:p>
            <a:pPr marL="457200" indent="-457200">
              <a:spcBef>
                <a:spcPct val="50000"/>
              </a:spcBef>
            </a:pPr>
            <a:r>
              <a:rPr lang="en-US" dirty="0">
                <a:latin typeface="Arial" charset="0"/>
              </a:rPr>
              <a:t>  Ex.  Tool Use </a:t>
            </a:r>
          </a:p>
        </p:txBody>
      </p:sp>
      <p:pic>
        <p:nvPicPr>
          <p:cNvPr id="1027" name="Picture 3" descr="Z:\Users\rkyes\GRAPHICS\aINDO\Bali 97\Bali-May97-1.jpg"/>
          <p:cNvPicPr>
            <a:picLocks noChangeAspect="1" noChangeArrowheads="1"/>
          </p:cNvPicPr>
          <p:nvPr/>
        </p:nvPicPr>
        <p:blipFill>
          <a:blip r:embed="rId3" cstate="print"/>
          <a:srcRect/>
          <a:stretch>
            <a:fillRect/>
          </a:stretch>
        </p:blipFill>
        <p:spPr bwMode="auto">
          <a:xfrm>
            <a:off x="800100" y="1905000"/>
            <a:ext cx="6664862" cy="4495800"/>
          </a:xfrm>
          <a:prstGeom prst="rect">
            <a:avLst/>
          </a:prstGeom>
          <a:noFill/>
        </p:spPr>
      </p:pic>
      <p:pic>
        <p:nvPicPr>
          <p:cNvPr id="1031" name="Picture 7" descr="Z:\Users\rkyes\GRAPHICS\aINDO\Bali 97\Bali-May97-4.jpg"/>
          <p:cNvPicPr>
            <a:picLocks noChangeAspect="1" noChangeArrowheads="1"/>
          </p:cNvPicPr>
          <p:nvPr/>
        </p:nvPicPr>
        <p:blipFill>
          <a:blip r:embed="rId4" cstate="print"/>
          <a:srcRect/>
          <a:stretch>
            <a:fillRect/>
          </a:stretch>
        </p:blipFill>
        <p:spPr bwMode="auto">
          <a:xfrm>
            <a:off x="1181100" y="2209800"/>
            <a:ext cx="6537498" cy="4419600"/>
          </a:xfrm>
          <a:prstGeom prst="rect">
            <a:avLst/>
          </a:prstGeom>
          <a:noFill/>
        </p:spPr>
      </p:pic>
      <p:pic>
        <p:nvPicPr>
          <p:cNvPr id="1026" name="Picture 2" descr="Z:\Users\rkyes\GRAPHICS\aINDO\Bali 97\Bali-May97-7.jpg"/>
          <p:cNvPicPr>
            <a:picLocks noChangeAspect="1" noChangeArrowheads="1"/>
          </p:cNvPicPr>
          <p:nvPr/>
        </p:nvPicPr>
        <p:blipFill>
          <a:blip r:embed="rId5" cstate="print"/>
          <a:srcRect/>
          <a:stretch>
            <a:fillRect/>
          </a:stretch>
        </p:blipFill>
        <p:spPr bwMode="auto">
          <a:xfrm>
            <a:off x="2285460" y="1371601"/>
            <a:ext cx="7887240" cy="5334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10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190500" y="457200"/>
            <a:ext cx="9601200" cy="5570538"/>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3200" dirty="0">
                <a:solidFill>
                  <a:srgbClr val="FFC000"/>
                </a:solidFill>
                <a:latin typeface="Arial" charset="0"/>
              </a:rPr>
              <a:t>2</a:t>
            </a:r>
            <a:r>
              <a:rPr lang="en-US" sz="2800" dirty="0">
                <a:solidFill>
                  <a:srgbClr val="FFC000"/>
                </a:solidFill>
                <a:latin typeface="Arial" charset="0"/>
              </a:rPr>
              <a:t>) </a:t>
            </a:r>
            <a:r>
              <a:rPr lang="en-US" sz="2800" u="sng" dirty="0">
                <a:solidFill>
                  <a:srgbClr val="FFC000"/>
                </a:solidFill>
                <a:latin typeface="Arial" charset="0"/>
              </a:rPr>
              <a:t>Observation/Social Learning</a:t>
            </a:r>
          </a:p>
          <a:p>
            <a:pPr marL="457200" indent="-457200">
              <a:spcBef>
                <a:spcPct val="50000"/>
              </a:spcBef>
            </a:pPr>
            <a:r>
              <a:rPr lang="en-US" dirty="0">
                <a:latin typeface="Arial" charset="0"/>
              </a:rPr>
              <a:t>  Ex.  Tool Use </a:t>
            </a:r>
          </a:p>
          <a:p>
            <a:pPr marL="457200" indent="-457200">
              <a:spcBef>
                <a:spcPct val="50000"/>
              </a:spcBef>
            </a:pPr>
            <a:endParaRPr lang="en-US" dirty="0">
              <a:latin typeface="Arial" charset="0"/>
            </a:endParaRPr>
          </a:p>
          <a:p>
            <a:pPr marL="457200" indent="-457200">
              <a:spcBef>
                <a:spcPct val="50000"/>
              </a:spcBef>
            </a:pPr>
            <a:r>
              <a:rPr lang="en-US" dirty="0">
                <a:latin typeface="Arial" charset="0"/>
              </a:rPr>
              <a:t>- Snow monkey potato washing – </a:t>
            </a:r>
            <a:r>
              <a:rPr lang="en-US" dirty="0" err="1">
                <a:latin typeface="Arial" charset="0"/>
              </a:rPr>
              <a:t>Koshima</a:t>
            </a:r>
            <a:r>
              <a:rPr lang="en-US" dirty="0">
                <a:latin typeface="Arial" charset="0"/>
              </a:rPr>
              <a:t> Island, “Imo”</a:t>
            </a:r>
          </a:p>
          <a:p>
            <a:pPr marL="457200" indent="-457200">
              <a:spcBef>
                <a:spcPct val="50000"/>
              </a:spcBef>
            </a:pPr>
            <a:r>
              <a:rPr lang="en-US" dirty="0">
                <a:latin typeface="Arial" charset="0"/>
              </a:rPr>
              <a:t>	</a:t>
            </a:r>
          </a:p>
          <a:p>
            <a:pPr marL="457200" indent="-457200">
              <a:spcBef>
                <a:spcPct val="50000"/>
              </a:spcBef>
            </a:pPr>
            <a:r>
              <a:rPr lang="en-US" dirty="0">
                <a:latin typeface="Arial" charset="0"/>
              </a:rPr>
              <a:t>- Capuchins using rocks to crack nuts</a:t>
            </a:r>
          </a:p>
          <a:p>
            <a:pPr marL="457200" indent="-457200">
              <a:spcBef>
                <a:spcPct val="50000"/>
              </a:spcBef>
            </a:pPr>
            <a:r>
              <a:rPr lang="en-US" dirty="0">
                <a:latin typeface="Arial" charset="0"/>
              </a:rPr>
              <a:t>	</a:t>
            </a:r>
          </a:p>
          <a:p>
            <a:pPr marL="457200" indent="-457200">
              <a:spcBef>
                <a:spcPct val="50000"/>
              </a:spcBef>
            </a:pPr>
            <a:endParaRPr lang="en-US" dirty="0">
              <a:latin typeface="Arial" charset="0"/>
            </a:endParaRPr>
          </a:p>
          <a:p>
            <a:pPr marL="457200" indent="-457200">
              <a:spcBef>
                <a:spcPct val="50000"/>
              </a:spcBef>
            </a:pPr>
            <a:r>
              <a:rPr lang="en-US" dirty="0">
                <a:latin typeface="Arial" charset="0"/>
              </a:rPr>
              <a:t>- Chimps using rocks to crack nuts</a:t>
            </a:r>
          </a:p>
          <a:p>
            <a:pPr marL="457200" indent="-457200">
              <a:spcBef>
                <a:spcPct val="50000"/>
              </a:spcBef>
            </a:pPr>
            <a:r>
              <a:rPr lang="en-US" dirty="0">
                <a:latin typeface="Arial" charset="0"/>
              </a:rPr>
              <a:t>- Chimps throwing sticks/rocks as weapons</a:t>
            </a:r>
          </a:p>
        </p:txBody>
      </p:sp>
      <p:pic>
        <p:nvPicPr>
          <p:cNvPr id="15363" name="Picture 3" descr="C:\TRAVEL\rkyes\GRAPHICS\aLEC SLIDES\Learning\x5.JPG"/>
          <p:cNvPicPr>
            <a:picLocks noChangeAspect="1" noChangeArrowheads="1"/>
          </p:cNvPicPr>
          <p:nvPr/>
        </p:nvPicPr>
        <p:blipFill>
          <a:blip r:embed="rId3" cstate="print"/>
          <a:srcRect t="39879" r="59419"/>
          <a:stretch>
            <a:fillRect/>
          </a:stretch>
        </p:blipFill>
        <p:spPr bwMode="auto">
          <a:xfrm>
            <a:off x="5524500" y="2971800"/>
            <a:ext cx="2133600" cy="2297113"/>
          </a:xfrm>
          <a:prstGeom prst="rect">
            <a:avLst/>
          </a:prstGeom>
          <a:noFill/>
          <a:ln w="25400">
            <a:solidFill>
              <a:schemeClr val="tx1"/>
            </a:solidFill>
            <a:miter lim="800000"/>
            <a:headEnd/>
            <a:tailEnd/>
          </a:ln>
        </p:spPr>
      </p:pic>
      <p:pic>
        <p:nvPicPr>
          <p:cNvPr id="15364" name="Picture 4" descr="C:\TRAVEL\rkyes\GRAPHICS\aLEC SLIDES\Anim Beh\slide104.JPG"/>
          <p:cNvPicPr>
            <a:picLocks noChangeAspect="1" noChangeArrowheads="1"/>
          </p:cNvPicPr>
          <p:nvPr/>
        </p:nvPicPr>
        <p:blipFill>
          <a:blip r:embed="rId4" cstate="print"/>
          <a:srcRect/>
          <a:stretch>
            <a:fillRect/>
          </a:stretch>
        </p:blipFill>
        <p:spPr bwMode="auto">
          <a:xfrm>
            <a:off x="7962900" y="1736725"/>
            <a:ext cx="2149475" cy="3140075"/>
          </a:xfrm>
          <a:prstGeom prst="rect">
            <a:avLst/>
          </a:prstGeom>
          <a:noFill/>
          <a:ln w="25400">
            <a:solidFill>
              <a:schemeClr val="tx1"/>
            </a:solidFill>
            <a:miter lim="800000"/>
            <a:headEnd/>
            <a:tailEnd/>
          </a:ln>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5" end="5"/>
                                            </p:txEl>
                                          </p:spTgt>
                                        </p:tgtEl>
                                        <p:attrNameLst>
                                          <p:attrName>style.visibility</p:attrName>
                                        </p:attrNameLst>
                                      </p:cBhvr>
                                      <p:to>
                                        <p:strVal val="visible"/>
                                      </p:to>
                                    </p:set>
                                    <p:animEffect transition="in" filter="fade">
                                      <p:cBhvr>
                                        <p:cTn id="7" dur="1000"/>
                                        <p:tgtEl>
                                          <p:spTgt spid="1536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1000"/>
                                        <p:tgtEl>
                                          <p:spTgt spid="153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2">
                                            <p:txEl>
                                              <p:pRg st="8" end="8"/>
                                            </p:txEl>
                                          </p:spTgt>
                                        </p:tgtEl>
                                        <p:attrNameLst>
                                          <p:attrName>style.visibility</p:attrName>
                                        </p:attrNameLst>
                                      </p:cBhvr>
                                      <p:to>
                                        <p:strVal val="visible"/>
                                      </p:to>
                                    </p:set>
                                    <p:animEffect transition="in" filter="fade">
                                      <p:cBhvr>
                                        <p:cTn id="15" dur="1000"/>
                                        <p:tgtEl>
                                          <p:spTgt spid="1536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xEl>
                                              <p:pRg st="9" end="9"/>
                                            </p:txEl>
                                          </p:spTgt>
                                        </p:tgtEl>
                                        <p:attrNameLst>
                                          <p:attrName>style.visibility</p:attrName>
                                        </p:attrNameLst>
                                      </p:cBhvr>
                                      <p:to>
                                        <p:strVal val="visible"/>
                                      </p:to>
                                    </p:set>
                                    <p:animEffect transition="in" filter="fade">
                                      <p:cBhvr>
                                        <p:cTn id="18" dur="1000"/>
                                        <p:tgtEl>
                                          <p:spTgt spid="153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609600"/>
            <a:ext cx="9677400" cy="1985159"/>
          </a:xfrm>
          <a:prstGeom prst="rect">
            <a:avLst/>
          </a:prstGeom>
        </p:spPr>
        <p:txBody>
          <a:bodyPr wrap="square">
            <a:spAutoFit/>
          </a:bodyPr>
          <a:lstStyle/>
          <a:p>
            <a:pPr marL="457200" indent="-457200">
              <a:spcBef>
                <a:spcPct val="50000"/>
              </a:spcBef>
            </a:pPr>
            <a:r>
              <a:rPr lang="en-US" sz="3200" dirty="0">
                <a:solidFill>
                  <a:srgbClr val="FFC000"/>
                </a:solidFill>
                <a:latin typeface="Arial" charset="0"/>
              </a:rPr>
              <a:t>II.  Self-awareness</a:t>
            </a:r>
          </a:p>
          <a:p>
            <a:pPr marL="457200" indent="-457200">
              <a:spcBef>
                <a:spcPct val="50000"/>
              </a:spcBef>
            </a:pPr>
            <a:endParaRPr lang="en-US" sz="1400" dirty="0">
              <a:latin typeface="Arial" charset="0"/>
            </a:endParaRPr>
          </a:p>
          <a:p>
            <a:pPr marL="457200" indent="-457200">
              <a:spcBef>
                <a:spcPct val="50000"/>
              </a:spcBef>
            </a:pPr>
            <a:r>
              <a:rPr lang="en-US" sz="2800" dirty="0">
                <a:latin typeface="Arial" charset="0"/>
              </a:rPr>
              <a:t>Considered by many researchers to be the defining feature that separates humans from all other primates/animals. </a:t>
            </a:r>
          </a:p>
        </p:txBody>
      </p:sp>
      <p:pic>
        <p:nvPicPr>
          <p:cNvPr id="6" name="Picture 5" descr="DSC_0017.JPG"/>
          <p:cNvPicPr>
            <a:picLocks noChangeAspect="1"/>
          </p:cNvPicPr>
          <p:nvPr/>
        </p:nvPicPr>
        <p:blipFill>
          <a:blip r:embed="rId2" cstate="print"/>
          <a:srcRect l="11322" t="10000" r="18017" b="4444"/>
          <a:stretch>
            <a:fillRect/>
          </a:stretch>
        </p:blipFill>
        <p:spPr>
          <a:xfrm>
            <a:off x="613065" y="2819400"/>
            <a:ext cx="4606635" cy="3733799"/>
          </a:xfrm>
          <a:prstGeom prst="ellipse">
            <a:avLst/>
          </a:prstGeom>
        </p:spPr>
      </p:pic>
      <p:pic>
        <p:nvPicPr>
          <p:cNvPr id="7" name="Picture 6" descr="DSC_0020.JPG"/>
          <p:cNvPicPr>
            <a:picLocks noChangeAspect="1"/>
          </p:cNvPicPr>
          <p:nvPr/>
        </p:nvPicPr>
        <p:blipFill>
          <a:blip r:embed="rId3" cstate="print"/>
          <a:srcRect l="15041" t="10000" r="22244"/>
          <a:stretch>
            <a:fillRect/>
          </a:stretch>
        </p:blipFill>
        <p:spPr>
          <a:xfrm>
            <a:off x="4838700" y="2819400"/>
            <a:ext cx="4267200" cy="3810000"/>
          </a:xfrm>
          <a:prstGeom prst="ellipse">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solidFill>
                  <a:srgbClr val="FFFF00"/>
                </a:solidFill>
              </a:rPr>
              <a:t>Cognition</a:t>
            </a:r>
            <a:endParaRPr lang="en-US"/>
          </a:p>
        </p:txBody>
      </p:sp>
      <p:sp>
        <p:nvSpPr>
          <p:cNvPr id="17411" name="Text Box 3"/>
          <p:cNvSpPr txBox="1">
            <a:spLocks noChangeArrowheads="1"/>
          </p:cNvSpPr>
          <p:nvPr/>
        </p:nvSpPr>
        <p:spPr bwMode="auto">
          <a:xfrm>
            <a:off x="266700" y="1295400"/>
            <a:ext cx="9601200" cy="1647825"/>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3200">
                <a:latin typeface="Arial" charset="0"/>
              </a:rPr>
              <a:t>II.  </a:t>
            </a:r>
            <a:r>
              <a:rPr lang="en-US" sz="3200">
                <a:solidFill>
                  <a:srgbClr val="FFFF00"/>
                </a:solidFill>
                <a:latin typeface="Arial" charset="0"/>
              </a:rPr>
              <a:t>Self-awareness</a:t>
            </a:r>
          </a:p>
          <a:p>
            <a:pPr marL="457200" indent="-457200">
              <a:spcBef>
                <a:spcPct val="50000"/>
              </a:spcBef>
            </a:pPr>
            <a:r>
              <a:rPr lang="en-US" sz="2800">
                <a:latin typeface="Arial" charset="0"/>
              </a:rPr>
              <a:t>Considered by many researchers to be the defining feature that separates humans from all other primates.</a:t>
            </a:r>
            <a:r>
              <a:rPr lang="en-US">
                <a:latin typeface="Arial" charset="0"/>
              </a:rPr>
              <a:t> </a:t>
            </a:r>
          </a:p>
        </p:txBody>
      </p:sp>
      <p:pic>
        <p:nvPicPr>
          <p:cNvPr id="368644" name="Picture 4" descr="slide71c"/>
          <p:cNvPicPr>
            <a:picLocks noGrp="1" noChangeAspect="1" noChangeArrowheads="1"/>
          </p:cNvPicPr>
          <p:nvPr>
            <p:ph idx="1"/>
          </p:nvPr>
        </p:nvPicPr>
        <p:blipFill>
          <a:blip r:embed="rId2" cstate="print"/>
          <a:srcRect/>
          <a:stretch>
            <a:fillRect/>
          </a:stretch>
        </p:blipFill>
        <p:spPr>
          <a:xfrm>
            <a:off x="-419100" y="-304800"/>
            <a:ext cx="10896600" cy="7359650"/>
          </a:xfrm>
          <a:noFill/>
          <a:ln w="28575">
            <a:solidFill>
              <a:schemeClr val="tx1"/>
            </a:solid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baboon mirror.avi">
            <a:hlinkClick r:id="" action="ppaction://media"/>
          </p:cNvPr>
          <p:cNvPicPr>
            <a:picLocks noGrp="1" noRot="1" noChangeAspect="1"/>
          </p:cNvPicPr>
          <p:nvPr>
            <p:ph idx="1"/>
            <a:videoFile r:link="rId1"/>
          </p:nvPr>
        </p:nvPicPr>
        <p:blipFill>
          <a:blip r:embed="rId3" cstate="print"/>
          <a:stretch>
            <a:fillRect/>
          </a:stretch>
        </p:blipFill>
        <p:spPr>
          <a:xfrm>
            <a:off x="3086100" y="2209800"/>
            <a:ext cx="3505200" cy="2628900"/>
          </a:xfrm>
          <a:prstGeom prst="rect">
            <a:avLst/>
          </a:prstGeom>
          <a:ln w="50800">
            <a:solidFill>
              <a:schemeClr val="tx1"/>
            </a:solidFill>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Text Box 3"/>
          <p:cNvSpPr txBox="1">
            <a:spLocks noChangeArrowheads="1"/>
          </p:cNvSpPr>
          <p:nvPr/>
        </p:nvSpPr>
        <p:spPr bwMode="auto">
          <a:xfrm>
            <a:off x="190500" y="533400"/>
            <a:ext cx="9601200" cy="5170488"/>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a:latin typeface="Arial" charset="0"/>
              </a:rPr>
              <a:t>How do we determine if a primate has self-awareness?  </a:t>
            </a:r>
          </a:p>
          <a:p>
            <a:pPr marL="457200" indent="-457200">
              <a:spcBef>
                <a:spcPct val="50000"/>
              </a:spcBef>
            </a:pPr>
            <a:endParaRPr lang="en-US" sz="2800">
              <a:latin typeface="Arial" charset="0"/>
            </a:endParaRPr>
          </a:p>
          <a:p>
            <a:pPr marL="457200" indent="-457200">
              <a:spcBef>
                <a:spcPct val="50000"/>
              </a:spcBef>
            </a:pPr>
            <a:r>
              <a:rPr lang="en-US" sz="2800">
                <a:latin typeface="Arial" charset="0"/>
              </a:rPr>
              <a:t>In the 1970s, Gordon Gallup and colleagues designed a very simple but elegant procedure to assess self-awareness in primates.  </a:t>
            </a:r>
          </a:p>
          <a:p>
            <a:pPr marL="457200" indent="-457200">
              <a:spcBef>
                <a:spcPct val="50000"/>
              </a:spcBef>
            </a:pPr>
            <a:endParaRPr lang="en-US" sz="2800">
              <a:latin typeface="Arial" charset="0"/>
            </a:endParaRPr>
          </a:p>
          <a:p>
            <a:pPr marL="457200" indent="-457200">
              <a:spcBef>
                <a:spcPct val="50000"/>
              </a:spcBef>
            </a:pPr>
            <a:r>
              <a:rPr lang="en-US" sz="2800">
                <a:latin typeface="Arial" charset="0"/>
              </a:rPr>
              <a:t>       His procedure was knows as the “</a:t>
            </a:r>
            <a:r>
              <a:rPr lang="en-US" sz="2800" u="sng">
                <a:solidFill>
                  <a:srgbClr val="FFFF00"/>
                </a:solidFill>
                <a:latin typeface="Arial" charset="0"/>
              </a:rPr>
              <a:t>Dye-mark test</a:t>
            </a:r>
            <a:r>
              <a:rPr lang="en-US" sz="2800">
                <a:latin typeface="Arial" charset="0"/>
              </a:rPr>
              <a:t>.”</a:t>
            </a:r>
          </a:p>
          <a:p>
            <a:pPr marL="457200" indent="-457200">
              <a:spcBef>
                <a:spcPct val="50000"/>
              </a:spcBef>
            </a:pPr>
            <a:endParaRPr lang="en-US" sz="2800">
              <a:latin typeface="Arial" charset="0"/>
            </a:endParaRPr>
          </a:p>
          <a:p>
            <a:pPr marL="457200" indent="-457200">
              <a:spcBef>
                <a:spcPct val="50000"/>
              </a:spcBef>
            </a:pPr>
            <a:r>
              <a:rPr lang="en-US">
                <a:latin typeface="Arial"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90500" y="381000"/>
            <a:ext cx="9601200" cy="2370138"/>
          </a:xfrm>
          <a:prstGeom prst="rect">
            <a:avLst/>
          </a:prstGeom>
          <a:noFill/>
          <a:ln w="12700" cap="sq">
            <a:noFill/>
            <a:miter lim="800000"/>
            <a:headEnd type="none" w="sm" len="sm"/>
            <a:tailEnd type="none" w="sm" len="sm"/>
          </a:ln>
        </p:spPr>
        <p:txBody>
          <a:bodyPr>
            <a:spAutoFit/>
          </a:bodyPr>
          <a:lstStyle/>
          <a:p>
            <a:pPr marL="457200" indent="-457200">
              <a:spcBef>
                <a:spcPct val="50000"/>
              </a:spcBef>
            </a:pPr>
            <a:endParaRPr lang="en-US" sz="2800">
              <a:latin typeface="Arial" charset="0"/>
            </a:endParaRPr>
          </a:p>
          <a:p>
            <a:pPr marL="457200" indent="-457200">
              <a:spcBef>
                <a:spcPct val="50000"/>
              </a:spcBef>
            </a:pPr>
            <a:r>
              <a:rPr lang="en-US" sz="2800">
                <a:latin typeface="Arial" charset="0"/>
              </a:rPr>
              <a:t>Dye-mark test:</a:t>
            </a:r>
          </a:p>
          <a:p>
            <a:pPr marL="457200" indent="-457200">
              <a:spcBef>
                <a:spcPct val="50000"/>
              </a:spcBef>
            </a:pPr>
            <a:endParaRPr lang="en-US" sz="2800">
              <a:latin typeface="Arial" charset="0"/>
            </a:endParaRPr>
          </a:p>
          <a:p>
            <a:pPr marL="457200" indent="-457200">
              <a:spcBef>
                <a:spcPct val="50000"/>
              </a:spcBef>
            </a:pPr>
            <a:r>
              <a:rPr lang="en-US">
                <a:latin typeface="Arial" charset="0"/>
              </a:rPr>
              <a:t> </a:t>
            </a:r>
          </a:p>
        </p:txBody>
      </p:sp>
      <p:pic>
        <p:nvPicPr>
          <p:cNvPr id="19459" name="Picture 4" descr="C"/>
          <p:cNvPicPr>
            <a:picLocks noGrp="1" noChangeAspect="1" noChangeArrowheads="1"/>
          </p:cNvPicPr>
          <p:nvPr>
            <p:ph idx="1"/>
          </p:nvPr>
        </p:nvPicPr>
        <p:blipFill>
          <a:blip r:embed="rId2" cstate="print"/>
          <a:srcRect/>
          <a:stretch>
            <a:fillRect/>
          </a:stretch>
        </p:blipFill>
        <p:spPr>
          <a:xfrm>
            <a:off x="4686300" y="685800"/>
            <a:ext cx="4283075" cy="5943600"/>
          </a:xfrm>
          <a:noFill/>
          <a:ln w="25400">
            <a:solidFill>
              <a:schemeClr val="tx1"/>
            </a:solid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8743950" cy="762000"/>
          </a:xfrm>
        </p:spPr>
        <p:txBody>
          <a:bodyPr/>
          <a:lstStyle/>
          <a:p>
            <a:r>
              <a:rPr lang="en-US" dirty="0">
                <a:solidFill>
                  <a:srgbClr val="FFC000"/>
                </a:solidFill>
              </a:rPr>
              <a:t>Cognition</a:t>
            </a:r>
          </a:p>
        </p:txBody>
      </p:sp>
      <p:sp>
        <p:nvSpPr>
          <p:cNvPr id="313348" name="Text Box 4"/>
          <p:cNvSpPr txBox="1">
            <a:spLocks noChangeArrowheads="1"/>
          </p:cNvSpPr>
          <p:nvPr/>
        </p:nvSpPr>
        <p:spPr bwMode="auto">
          <a:xfrm>
            <a:off x="266700" y="1828800"/>
            <a:ext cx="9677400" cy="3937000"/>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a:latin typeface="Arial" charset="0"/>
              </a:rPr>
              <a:t>Relating to the mind and mental processes including:</a:t>
            </a:r>
          </a:p>
          <a:p>
            <a:pPr algn="ctr"/>
            <a:r>
              <a:rPr lang="en-US" sz="2800">
                <a:latin typeface="Arial" charset="0"/>
              </a:rPr>
              <a:t>  </a:t>
            </a:r>
            <a:r>
              <a:rPr lang="en-US" sz="2800">
                <a:solidFill>
                  <a:srgbClr val="FFFF00"/>
                </a:solidFill>
                <a:latin typeface="Arial" charset="0"/>
              </a:rPr>
              <a:t>learning, memory, perception, knowledge, </a:t>
            </a:r>
          </a:p>
          <a:p>
            <a:pPr algn="ctr"/>
            <a:r>
              <a:rPr lang="en-US" sz="2800">
                <a:solidFill>
                  <a:srgbClr val="FFFF00"/>
                </a:solidFill>
                <a:latin typeface="Arial" charset="0"/>
              </a:rPr>
              <a:t>  problem solving, thinking, etc.</a:t>
            </a:r>
          </a:p>
          <a:p>
            <a:endParaRPr lang="en-US" sz="2800">
              <a:solidFill>
                <a:srgbClr val="FFFF00"/>
              </a:solidFill>
              <a:latin typeface="Arial" charset="0"/>
            </a:endParaRPr>
          </a:p>
          <a:p>
            <a:pPr>
              <a:spcBef>
                <a:spcPct val="50000"/>
              </a:spcBef>
            </a:pPr>
            <a:r>
              <a:rPr lang="en-US" sz="2800">
                <a:latin typeface="Arial" charset="0"/>
              </a:rPr>
              <a:t>Cognition is not an easy topic to study in animals because it often deals with unobservable processes – </a:t>
            </a:r>
          </a:p>
          <a:p>
            <a:pPr>
              <a:spcBef>
                <a:spcPct val="50000"/>
              </a:spcBef>
            </a:pPr>
            <a:r>
              <a:rPr lang="en-US" sz="2800">
                <a:latin typeface="Arial" charset="0"/>
              </a:rPr>
              <a:t>(in the past many researchers suggested that cognition could not be studied for that reason).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34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3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0500" y="381000"/>
            <a:ext cx="9601200" cy="2370138"/>
          </a:xfrm>
          <a:prstGeom prst="rect">
            <a:avLst/>
          </a:prstGeom>
          <a:noFill/>
          <a:ln w="12700" cap="sq">
            <a:noFill/>
            <a:miter lim="800000"/>
            <a:headEnd type="none" w="sm" len="sm"/>
            <a:tailEnd type="none" w="sm" len="sm"/>
          </a:ln>
        </p:spPr>
        <p:txBody>
          <a:bodyPr>
            <a:spAutoFit/>
          </a:bodyPr>
          <a:lstStyle/>
          <a:p>
            <a:pPr marL="457200" indent="-457200">
              <a:spcBef>
                <a:spcPct val="50000"/>
              </a:spcBef>
            </a:pPr>
            <a:endParaRPr lang="en-US" sz="2800">
              <a:latin typeface="Arial" charset="0"/>
            </a:endParaRPr>
          </a:p>
          <a:p>
            <a:pPr marL="457200" indent="-457200">
              <a:spcBef>
                <a:spcPct val="50000"/>
              </a:spcBef>
            </a:pPr>
            <a:r>
              <a:rPr lang="en-US" sz="2800">
                <a:latin typeface="Arial" charset="0"/>
              </a:rPr>
              <a:t>Dye-mark test:</a:t>
            </a:r>
          </a:p>
          <a:p>
            <a:pPr marL="457200" indent="-457200">
              <a:spcBef>
                <a:spcPct val="50000"/>
              </a:spcBef>
            </a:pPr>
            <a:endParaRPr lang="en-US" sz="2800">
              <a:latin typeface="Arial" charset="0"/>
            </a:endParaRPr>
          </a:p>
          <a:p>
            <a:pPr marL="457200" indent="-457200">
              <a:spcBef>
                <a:spcPct val="50000"/>
              </a:spcBef>
            </a:pPr>
            <a:r>
              <a:rPr lang="en-US">
                <a:latin typeface="Arial" charset="0"/>
              </a:rPr>
              <a:t> </a:t>
            </a:r>
          </a:p>
        </p:txBody>
      </p:sp>
      <p:pic>
        <p:nvPicPr>
          <p:cNvPr id="20483" name="Picture 3" descr="C"/>
          <p:cNvPicPr>
            <a:picLocks noGrp="1" noChangeAspect="1" noChangeArrowheads="1"/>
          </p:cNvPicPr>
          <p:nvPr>
            <p:ph idx="1"/>
          </p:nvPr>
        </p:nvPicPr>
        <p:blipFill>
          <a:blip r:embed="rId2" cstate="print"/>
          <a:srcRect/>
          <a:stretch>
            <a:fillRect/>
          </a:stretch>
        </p:blipFill>
        <p:spPr>
          <a:xfrm>
            <a:off x="4686300" y="685800"/>
            <a:ext cx="4283075" cy="5943600"/>
          </a:xfrm>
          <a:noFill/>
          <a:ln w="25400">
            <a:solidFill>
              <a:schemeClr val="tx1"/>
            </a:solidFill>
          </a:ln>
        </p:spPr>
      </p:pic>
      <p:sp>
        <p:nvSpPr>
          <p:cNvPr id="20484" name="Oval 4"/>
          <p:cNvSpPr>
            <a:spLocks noChangeArrowheads="1"/>
          </p:cNvSpPr>
          <p:nvPr/>
        </p:nvSpPr>
        <p:spPr bwMode="auto">
          <a:xfrm>
            <a:off x="6515100" y="1905000"/>
            <a:ext cx="304800" cy="3048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0500" y="381000"/>
            <a:ext cx="9601200" cy="2370138"/>
          </a:xfrm>
          <a:prstGeom prst="rect">
            <a:avLst/>
          </a:prstGeom>
          <a:noFill/>
          <a:ln w="12700" cap="sq">
            <a:noFill/>
            <a:miter lim="800000"/>
            <a:headEnd type="none" w="sm" len="sm"/>
            <a:tailEnd type="none" w="sm" len="sm"/>
          </a:ln>
        </p:spPr>
        <p:txBody>
          <a:bodyPr>
            <a:spAutoFit/>
          </a:bodyPr>
          <a:lstStyle/>
          <a:p>
            <a:pPr marL="457200" indent="-457200">
              <a:spcBef>
                <a:spcPct val="50000"/>
              </a:spcBef>
            </a:pPr>
            <a:endParaRPr lang="en-US" sz="2800">
              <a:latin typeface="Arial" charset="0"/>
            </a:endParaRPr>
          </a:p>
          <a:p>
            <a:pPr marL="457200" indent="-457200">
              <a:spcBef>
                <a:spcPct val="50000"/>
              </a:spcBef>
            </a:pPr>
            <a:r>
              <a:rPr lang="en-US" sz="2800">
                <a:latin typeface="Arial" charset="0"/>
              </a:rPr>
              <a:t>Dye-mark test:</a:t>
            </a:r>
          </a:p>
          <a:p>
            <a:pPr marL="457200" indent="-457200">
              <a:spcBef>
                <a:spcPct val="50000"/>
              </a:spcBef>
            </a:pPr>
            <a:endParaRPr lang="en-US" sz="2800">
              <a:latin typeface="Arial" charset="0"/>
            </a:endParaRPr>
          </a:p>
          <a:p>
            <a:pPr marL="457200" indent="-457200">
              <a:spcBef>
                <a:spcPct val="50000"/>
              </a:spcBef>
            </a:pPr>
            <a:r>
              <a:rPr lang="en-US">
                <a:latin typeface="Arial" charset="0"/>
              </a:rPr>
              <a:t> </a:t>
            </a:r>
          </a:p>
        </p:txBody>
      </p:sp>
      <p:pic>
        <p:nvPicPr>
          <p:cNvPr id="21507" name="Picture 5" descr="Chimpmirror.jpg"/>
          <p:cNvPicPr>
            <a:picLocks noChangeAspect="1"/>
          </p:cNvPicPr>
          <p:nvPr/>
        </p:nvPicPr>
        <p:blipFill>
          <a:blip r:embed="rId2" cstate="print"/>
          <a:srcRect/>
          <a:stretch>
            <a:fillRect/>
          </a:stretch>
        </p:blipFill>
        <p:spPr bwMode="auto">
          <a:xfrm>
            <a:off x="2705100" y="1676400"/>
            <a:ext cx="7448550" cy="4876800"/>
          </a:xfrm>
          <a:prstGeom prst="rect">
            <a:avLst/>
          </a:prstGeom>
          <a:noFill/>
          <a:ln w="9525">
            <a:noFill/>
            <a:miter lim="800000"/>
            <a:headEnd/>
            <a:tailEnd/>
          </a:ln>
        </p:spPr>
      </p:pic>
      <p:sp>
        <p:nvSpPr>
          <p:cNvPr id="21508" name="Oval 4"/>
          <p:cNvSpPr>
            <a:spLocks noChangeArrowheads="1"/>
          </p:cNvSpPr>
          <p:nvPr/>
        </p:nvSpPr>
        <p:spPr bwMode="auto">
          <a:xfrm>
            <a:off x="5295900" y="3581400"/>
            <a:ext cx="228600" cy="2286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90500" y="228600"/>
            <a:ext cx="9601200" cy="2892425"/>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a:latin typeface="Arial" charset="0"/>
              </a:rPr>
              <a:t>Dye-mark test:</a:t>
            </a:r>
          </a:p>
          <a:p>
            <a:pPr marL="457200" indent="-457200">
              <a:spcBef>
                <a:spcPct val="50000"/>
              </a:spcBef>
            </a:pPr>
            <a:r>
              <a:rPr lang="en-US" sz="2800">
                <a:solidFill>
                  <a:srgbClr val="FFC000"/>
                </a:solidFill>
                <a:latin typeface="Arial" charset="0"/>
              </a:rPr>
              <a:t>Results:</a:t>
            </a:r>
          </a:p>
          <a:p>
            <a:pPr marL="457200" indent="-457200">
              <a:spcBef>
                <a:spcPct val="50000"/>
              </a:spcBef>
            </a:pPr>
            <a:r>
              <a:rPr lang="en-US" sz="2800">
                <a:latin typeface="Arial" charset="0"/>
              </a:rPr>
              <a:t>- The </a:t>
            </a:r>
            <a:r>
              <a:rPr lang="en-US" sz="2800" u="sng">
                <a:latin typeface="Arial" charset="0"/>
              </a:rPr>
              <a:t>great apes</a:t>
            </a:r>
            <a:r>
              <a:rPr lang="en-US" sz="2800">
                <a:latin typeface="Arial" charset="0"/>
              </a:rPr>
              <a:t> (chimps, gorillas, orangutans) showed evidence of self-awareness.</a:t>
            </a:r>
          </a:p>
          <a:p>
            <a:pPr marL="457200" indent="-457200">
              <a:spcBef>
                <a:spcPct val="50000"/>
              </a:spcBef>
            </a:pPr>
            <a:r>
              <a:rPr lang="en-US" sz="2800">
                <a:latin typeface="Arial" charset="0"/>
              </a:rPr>
              <a:t> </a:t>
            </a:r>
            <a:endParaRPr lang="en-US">
              <a:latin typeface="Arial" charset="0"/>
            </a:endParaRPr>
          </a:p>
        </p:txBody>
      </p:sp>
      <p:pic>
        <p:nvPicPr>
          <p:cNvPr id="22531" name="Picture 8" descr="Sumatran Orang"/>
          <p:cNvPicPr>
            <a:picLocks noGrp="1" noChangeAspect="1" noChangeArrowheads="1"/>
          </p:cNvPicPr>
          <p:nvPr>
            <p:ph sz="half" idx="1"/>
          </p:nvPr>
        </p:nvPicPr>
        <p:blipFill>
          <a:blip r:embed="rId2" cstate="print"/>
          <a:srcRect/>
          <a:stretch>
            <a:fillRect/>
          </a:stretch>
        </p:blipFill>
        <p:spPr>
          <a:xfrm>
            <a:off x="2857500" y="3048000"/>
            <a:ext cx="2468563" cy="3657600"/>
          </a:xfrm>
          <a:noFill/>
          <a:ln w="25400">
            <a:solidFill>
              <a:schemeClr val="tx1"/>
            </a:solidFill>
          </a:ln>
        </p:spPr>
      </p:pic>
      <p:pic>
        <p:nvPicPr>
          <p:cNvPr id="22532" name="Picture 10" descr="lowland group housed"/>
          <p:cNvPicPr>
            <a:picLocks noGrp="1" noChangeAspect="1" noChangeArrowheads="1"/>
          </p:cNvPicPr>
          <p:nvPr>
            <p:ph sz="quarter" idx="2"/>
          </p:nvPr>
        </p:nvPicPr>
        <p:blipFill>
          <a:blip r:embed="rId3" cstate="print"/>
          <a:srcRect/>
          <a:stretch>
            <a:fillRect/>
          </a:stretch>
        </p:blipFill>
        <p:spPr>
          <a:xfrm>
            <a:off x="5524500" y="3292475"/>
            <a:ext cx="4495800" cy="3184525"/>
          </a:xfrm>
          <a:noFill/>
          <a:ln w="25400">
            <a:solidFill>
              <a:schemeClr val="tx1"/>
            </a:solidFill>
          </a:ln>
        </p:spPr>
      </p:pic>
      <p:pic>
        <p:nvPicPr>
          <p:cNvPr id="22533" name="Picture 13" descr="C"/>
          <p:cNvPicPr>
            <a:picLocks noGrp="1" noChangeAspect="1" noChangeArrowheads="1"/>
          </p:cNvPicPr>
          <p:nvPr>
            <p:ph sz="quarter" idx="3"/>
          </p:nvPr>
        </p:nvPicPr>
        <p:blipFill>
          <a:blip r:embed="rId4" cstate="print"/>
          <a:srcRect/>
          <a:stretch>
            <a:fillRect/>
          </a:stretch>
        </p:blipFill>
        <p:spPr>
          <a:xfrm>
            <a:off x="320675" y="3352800"/>
            <a:ext cx="2335213" cy="3048000"/>
          </a:xfrm>
          <a:noFill/>
          <a:ln w="25400">
            <a:solidFill>
              <a:schemeClr val="tx1"/>
            </a:solid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0500" y="228600"/>
            <a:ext cx="9601200" cy="28003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latin typeface="Arial" charset="0"/>
              </a:rPr>
              <a:t>Dye-mark test:</a:t>
            </a:r>
          </a:p>
          <a:p>
            <a:pPr marL="457200" indent="-457200">
              <a:spcBef>
                <a:spcPct val="50000"/>
              </a:spcBef>
            </a:pPr>
            <a:r>
              <a:rPr lang="en-US" sz="2800" dirty="0">
                <a:solidFill>
                  <a:srgbClr val="FFC000"/>
                </a:solidFill>
                <a:latin typeface="Arial" charset="0"/>
              </a:rPr>
              <a:t>Results</a:t>
            </a:r>
            <a:r>
              <a:rPr lang="en-US" sz="2800" dirty="0">
                <a:latin typeface="Arial" charset="0"/>
              </a:rPr>
              <a:t>:</a:t>
            </a:r>
          </a:p>
          <a:p>
            <a:pPr marL="457200" indent="-457200">
              <a:spcBef>
                <a:spcPct val="50000"/>
              </a:spcBef>
            </a:pPr>
            <a:r>
              <a:rPr lang="en-US" sz="2800" dirty="0">
                <a:latin typeface="Arial" charset="0"/>
              </a:rPr>
              <a:t>- All </a:t>
            </a:r>
            <a:r>
              <a:rPr lang="en-US" sz="2800" u="sng" dirty="0">
                <a:latin typeface="Arial" charset="0"/>
              </a:rPr>
              <a:t>other primates</a:t>
            </a:r>
            <a:r>
              <a:rPr lang="en-US" sz="2800" dirty="0">
                <a:latin typeface="Arial" charset="0"/>
              </a:rPr>
              <a:t> species tested (several OWM species) failed to show evidence of self-awareness.</a:t>
            </a:r>
          </a:p>
          <a:p>
            <a:pPr marL="457200" indent="-457200">
              <a:spcBef>
                <a:spcPct val="50000"/>
              </a:spcBef>
            </a:pPr>
            <a:r>
              <a:rPr lang="en-US" dirty="0">
                <a:latin typeface="Arial" charset="0"/>
              </a:rPr>
              <a:t> </a:t>
            </a:r>
          </a:p>
        </p:txBody>
      </p:sp>
      <p:pic>
        <p:nvPicPr>
          <p:cNvPr id="23555" name="Picture 3" descr="Yellow baboon"/>
          <p:cNvPicPr>
            <a:picLocks noGrp="1" noChangeAspect="1" noChangeArrowheads="1"/>
          </p:cNvPicPr>
          <p:nvPr>
            <p:ph sz="half" idx="1"/>
          </p:nvPr>
        </p:nvPicPr>
        <p:blipFill>
          <a:blip r:embed="rId2" cstate="print"/>
          <a:srcRect/>
          <a:stretch>
            <a:fillRect/>
          </a:stretch>
        </p:blipFill>
        <p:spPr>
          <a:xfrm>
            <a:off x="647700" y="3276600"/>
            <a:ext cx="2398713" cy="3352800"/>
          </a:xfrm>
          <a:noFill/>
          <a:ln w="19050">
            <a:solidFill>
              <a:schemeClr val="tx1"/>
            </a:solidFill>
          </a:ln>
        </p:spPr>
      </p:pic>
      <p:pic>
        <p:nvPicPr>
          <p:cNvPr id="23556" name="Picture 9" descr="slide66a"/>
          <p:cNvPicPr>
            <a:picLocks noGrp="1" noChangeAspect="1" noChangeArrowheads="1"/>
          </p:cNvPicPr>
          <p:nvPr>
            <p:ph sz="quarter" idx="2"/>
          </p:nvPr>
        </p:nvPicPr>
        <p:blipFill>
          <a:blip r:embed="rId3" cstate="print"/>
          <a:srcRect/>
          <a:stretch>
            <a:fillRect/>
          </a:stretch>
        </p:blipFill>
        <p:spPr>
          <a:xfrm>
            <a:off x="7429500" y="3352800"/>
            <a:ext cx="2138363" cy="3276600"/>
          </a:xfrm>
          <a:noFill/>
          <a:ln w="28575">
            <a:solidFill>
              <a:schemeClr val="tx1"/>
            </a:solidFill>
          </a:ln>
        </p:spPr>
      </p:pic>
      <p:pic>
        <p:nvPicPr>
          <p:cNvPr id="23557" name="Picture 11" descr="slide57a"/>
          <p:cNvPicPr>
            <a:picLocks noGrp="1" noChangeAspect="1" noChangeArrowheads="1"/>
          </p:cNvPicPr>
          <p:nvPr>
            <p:ph sz="quarter" idx="3"/>
          </p:nvPr>
        </p:nvPicPr>
        <p:blipFill>
          <a:blip r:embed="rId4" cstate="print"/>
          <a:srcRect/>
          <a:stretch>
            <a:fillRect/>
          </a:stretch>
        </p:blipFill>
        <p:spPr>
          <a:xfrm>
            <a:off x="3467100" y="3657600"/>
            <a:ext cx="3429000" cy="2373313"/>
          </a:xfrm>
          <a:noFill/>
          <a:ln w="19050">
            <a:solidFill>
              <a:schemeClr val="tx1"/>
            </a:solid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0500" y="381000"/>
            <a:ext cx="9601200" cy="24320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3200">
                <a:solidFill>
                  <a:srgbClr val="FFC000"/>
                </a:solidFill>
                <a:latin typeface="Arial" charset="0"/>
              </a:rPr>
              <a:t>Self-awareness</a:t>
            </a:r>
          </a:p>
          <a:p>
            <a:pPr marL="457200" indent="-457200">
              <a:spcBef>
                <a:spcPct val="50000"/>
              </a:spcBef>
            </a:pPr>
            <a:endParaRPr lang="en-US" sz="2800">
              <a:latin typeface="Arial" charset="0"/>
            </a:endParaRPr>
          </a:p>
          <a:p>
            <a:pPr marL="457200" indent="-457200">
              <a:spcBef>
                <a:spcPct val="50000"/>
              </a:spcBef>
            </a:pPr>
            <a:endParaRPr lang="en-US" sz="2800">
              <a:latin typeface="Arial" charset="0"/>
            </a:endParaRPr>
          </a:p>
          <a:p>
            <a:pPr marL="457200" indent="-457200">
              <a:spcBef>
                <a:spcPct val="50000"/>
              </a:spcBef>
            </a:pPr>
            <a:r>
              <a:rPr lang="en-US">
                <a:latin typeface="Arial" charset="0"/>
              </a:rPr>
              <a:t> </a:t>
            </a:r>
          </a:p>
        </p:txBody>
      </p:sp>
      <p:pic>
        <p:nvPicPr>
          <p:cNvPr id="24579" name="Picture 9" descr="Monkeys at mirror"/>
          <p:cNvPicPr>
            <a:picLocks noGrp="1" noChangeAspect="1" noChangeArrowheads="1"/>
          </p:cNvPicPr>
          <p:nvPr>
            <p:ph sz="quarter" idx="4294967295"/>
          </p:nvPr>
        </p:nvPicPr>
        <p:blipFill>
          <a:blip r:embed="rId2" cstate="print"/>
          <a:srcRect/>
          <a:stretch>
            <a:fillRect/>
          </a:stretch>
        </p:blipFill>
        <p:spPr>
          <a:xfrm>
            <a:off x="876300" y="990600"/>
            <a:ext cx="8604569" cy="5715000"/>
          </a:xfrm>
          <a:noFill/>
          <a:ln w="25400">
            <a:solidFill>
              <a:schemeClr val="tx1"/>
            </a:solid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8743950" cy="762000"/>
          </a:xfrm>
        </p:spPr>
        <p:txBody>
          <a:bodyPr/>
          <a:lstStyle/>
          <a:p>
            <a:r>
              <a:rPr lang="en-US">
                <a:solidFill>
                  <a:srgbClr val="FFC000"/>
                </a:solidFill>
              </a:rPr>
              <a:t>Cognition</a:t>
            </a:r>
          </a:p>
        </p:txBody>
      </p:sp>
      <p:sp>
        <p:nvSpPr>
          <p:cNvPr id="333827" name="Text Box 3"/>
          <p:cNvSpPr txBox="1">
            <a:spLocks noChangeArrowheads="1"/>
          </p:cNvSpPr>
          <p:nvPr/>
        </p:nvSpPr>
        <p:spPr bwMode="auto">
          <a:xfrm>
            <a:off x="342900" y="1371600"/>
            <a:ext cx="9601200" cy="5308600"/>
          </a:xfrm>
          <a:prstGeom prst="rect">
            <a:avLst/>
          </a:prstGeom>
          <a:noFill/>
          <a:ln w="12700" cap="sq">
            <a:noFill/>
            <a:miter lim="800000"/>
            <a:headEnd type="none" w="sm" len="sm"/>
            <a:tailEnd type="none" w="sm" len="sm"/>
          </a:ln>
        </p:spPr>
        <p:txBody>
          <a:bodyPr>
            <a:spAutoFit/>
          </a:bodyPr>
          <a:lstStyle/>
          <a:p>
            <a:pPr>
              <a:spcBef>
                <a:spcPct val="50000"/>
              </a:spcBef>
            </a:pPr>
            <a:r>
              <a:rPr lang="en-US" sz="3200">
                <a:solidFill>
                  <a:srgbClr val="FFC000"/>
                </a:solidFill>
                <a:latin typeface="Arial" charset="0"/>
              </a:rPr>
              <a:t>I.  Focus on the process of Learning</a:t>
            </a:r>
          </a:p>
          <a:p>
            <a:pPr>
              <a:spcBef>
                <a:spcPct val="50000"/>
              </a:spcBef>
            </a:pPr>
            <a:r>
              <a:rPr lang="en-US" sz="2800" b="1">
                <a:solidFill>
                  <a:srgbClr val="FFFF00"/>
                </a:solidFill>
                <a:latin typeface="Arial" charset="0"/>
              </a:rPr>
              <a:t>Learning</a:t>
            </a:r>
            <a:r>
              <a:rPr lang="en-US" sz="2800">
                <a:latin typeface="Arial" charset="0"/>
              </a:rPr>
              <a:t> = a relatively permanent change in </a:t>
            </a:r>
            <a:r>
              <a:rPr lang="en-US" sz="2800">
                <a:solidFill>
                  <a:srgbClr val="FFFF00"/>
                </a:solidFill>
                <a:latin typeface="Arial" charset="0"/>
              </a:rPr>
              <a:t>behavior</a:t>
            </a:r>
            <a:r>
              <a:rPr lang="en-US" sz="2800">
                <a:latin typeface="Arial" charset="0"/>
              </a:rPr>
              <a:t> due   		to experience.</a:t>
            </a:r>
          </a:p>
          <a:p>
            <a:pPr>
              <a:spcBef>
                <a:spcPct val="50000"/>
              </a:spcBef>
            </a:pPr>
            <a:endParaRPr lang="en-US" sz="1800">
              <a:latin typeface="Arial" charset="0"/>
            </a:endParaRPr>
          </a:p>
          <a:p>
            <a:pPr>
              <a:spcBef>
                <a:spcPct val="50000"/>
              </a:spcBef>
            </a:pPr>
            <a:r>
              <a:rPr lang="en-US">
                <a:solidFill>
                  <a:srgbClr val="FFFF00"/>
                </a:solidFill>
                <a:latin typeface="Arial" charset="0"/>
              </a:rPr>
              <a:t>- In the laboratory</a:t>
            </a:r>
            <a:r>
              <a:rPr lang="en-US">
                <a:latin typeface="Arial" charset="0"/>
              </a:rPr>
              <a:t>, learning (and memory) ability are often assessed as part of biomedical research studying the effects of aging, AIDS, menopause, drugs and alcohol on cognitive ability.</a:t>
            </a:r>
          </a:p>
          <a:p>
            <a:pPr>
              <a:spcBef>
                <a:spcPct val="50000"/>
              </a:spcBef>
            </a:pPr>
            <a:endParaRPr lang="en-US" sz="1200">
              <a:latin typeface="Arial" charset="0"/>
            </a:endParaRPr>
          </a:p>
          <a:p>
            <a:pPr>
              <a:spcBef>
                <a:spcPct val="50000"/>
              </a:spcBef>
            </a:pPr>
            <a:r>
              <a:rPr lang="en-US">
                <a:solidFill>
                  <a:srgbClr val="FFFF00"/>
                </a:solidFill>
                <a:latin typeface="Arial" charset="0"/>
              </a:rPr>
              <a:t>- In the wild</a:t>
            </a:r>
            <a:r>
              <a:rPr lang="en-US">
                <a:latin typeface="Arial" charset="0"/>
              </a:rPr>
              <a:t>, learning ability is critical for the primate’s survival.  They need to learn how to find food, what foods are safe to eat,  how to process the foods, which animals are predators, which group members are dominant and should be avoided, etc.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66700" y="838200"/>
            <a:ext cx="9601200" cy="6753225"/>
          </a:xfrm>
          <a:prstGeom prst="rect">
            <a:avLst/>
          </a:prstGeom>
          <a:noFill/>
          <a:ln w="12700" cap="sq">
            <a:noFill/>
            <a:miter lim="800000"/>
            <a:headEnd type="none" w="sm" len="sm"/>
            <a:tailEnd type="none" w="sm" len="sm"/>
          </a:ln>
        </p:spPr>
        <p:txBody>
          <a:bodyPr>
            <a:spAutoFit/>
          </a:bodyPr>
          <a:lstStyle/>
          <a:p>
            <a:pPr marL="609600" indent="-609600">
              <a:spcBef>
                <a:spcPct val="50000"/>
              </a:spcBef>
            </a:pPr>
            <a:endParaRPr lang="en-US" sz="2000">
              <a:solidFill>
                <a:srgbClr val="FFFF00"/>
              </a:solidFill>
              <a:latin typeface="Arial" charset="0"/>
            </a:endParaRPr>
          </a:p>
          <a:p>
            <a:pPr marL="609600" indent="-609600">
              <a:spcBef>
                <a:spcPct val="50000"/>
              </a:spcBef>
            </a:pPr>
            <a:r>
              <a:rPr lang="en-US" sz="2800">
                <a:solidFill>
                  <a:srgbClr val="FFC000"/>
                </a:solidFill>
                <a:latin typeface="Arial" charset="0"/>
              </a:rPr>
              <a:t>1) </a:t>
            </a:r>
            <a:r>
              <a:rPr lang="en-US" sz="2800" u="sng">
                <a:solidFill>
                  <a:srgbClr val="FFC000"/>
                </a:solidFill>
                <a:latin typeface="Arial" charset="0"/>
              </a:rPr>
              <a:t>Insight Learning</a:t>
            </a:r>
          </a:p>
          <a:p>
            <a:pPr marL="609600" indent="-609600">
              <a:spcBef>
                <a:spcPct val="50000"/>
              </a:spcBef>
            </a:pPr>
            <a:r>
              <a:rPr lang="en-US">
                <a:latin typeface="Arial" charset="0"/>
              </a:rPr>
              <a:t> </a:t>
            </a:r>
            <a:r>
              <a:rPr lang="en-US" sz="2600">
                <a:latin typeface="Arial" charset="0"/>
              </a:rPr>
              <a:t>A concept discussed by Kohler in the early 1900s.</a:t>
            </a:r>
          </a:p>
          <a:p>
            <a:pPr marL="609600" indent="-609600">
              <a:spcBef>
                <a:spcPct val="50000"/>
              </a:spcBef>
            </a:pPr>
            <a:endParaRPr lang="en-US" sz="2600">
              <a:latin typeface="Arial" charset="0"/>
            </a:endParaRPr>
          </a:p>
          <a:p>
            <a:pPr marL="609600" indent="-609600">
              <a:spcBef>
                <a:spcPct val="10000"/>
              </a:spcBef>
            </a:pPr>
            <a:r>
              <a:rPr lang="en-US" sz="2600">
                <a:latin typeface="Arial" charset="0"/>
              </a:rPr>
              <a:t>   He theorized that some primates learned to</a:t>
            </a:r>
          </a:p>
          <a:p>
            <a:pPr marL="609600" indent="-609600">
              <a:spcBef>
                <a:spcPct val="10000"/>
              </a:spcBef>
            </a:pPr>
            <a:r>
              <a:rPr lang="en-US" sz="2600">
                <a:latin typeface="Arial" charset="0"/>
              </a:rPr>
              <a:t>   solve problems by insight learning = </a:t>
            </a:r>
          </a:p>
          <a:p>
            <a:pPr marL="609600" indent="-609600">
              <a:spcBef>
                <a:spcPct val="10000"/>
              </a:spcBef>
            </a:pPr>
            <a:r>
              <a:rPr lang="en-US" sz="2600">
                <a:latin typeface="Arial" charset="0"/>
              </a:rPr>
              <a:t>        “</a:t>
            </a:r>
            <a:r>
              <a:rPr lang="en-US" sz="2600" i="1">
                <a:latin typeface="Arial" charset="0"/>
              </a:rPr>
              <a:t>sudden burst of knowledge</a:t>
            </a:r>
            <a:r>
              <a:rPr lang="en-US" sz="2600">
                <a:latin typeface="Arial" charset="0"/>
              </a:rPr>
              <a:t>.”</a:t>
            </a:r>
          </a:p>
          <a:p>
            <a:pPr marL="609600" indent="-609600">
              <a:spcBef>
                <a:spcPct val="50000"/>
              </a:spcBef>
            </a:pPr>
            <a:endParaRPr lang="en-US" sz="2600">
              <a:latin typeface="Arial" charset="0"/>
            </a:endParaRPr>
          </a:p>
          <a:p>
            <a:pPr marL="609600" indent="-609600">
              <a:spcBef>
                <a:spcPct val="50000"/>
              </a:spcBef>
            </a:pPr>
            <a:endParaRPr lang="en-US" sz="2800">
              <a:latin typeface="Arial" charset="0"/>
            </a:endParaRPr>
          </a:p>
          <a:p>
            <a:pPr marL="609600" indent="-609600">
              <a:spcBef>
                <a:spcPct val="50000"/>
              </a:spcBef>
            </a:pPr>
            <a:endParaRPr lang="en-US" sz="2800">
              <a:solidFill>
                <a:srgbClr val="FFFF00"/>
              </a:solidFill>
              <a:latin typeface="Arial" charset="0"/>
            </a:endParaRPr>
          </a:p>
          <a:p>
            <a:pPr marL="609600" indent="-609600">
              <a:spcBef>
                <a:spcPct val="50000"/>
              </a:spcBef>
            </a:pPr>
            <a:endParaRPr lang="en-US" sz="2800">
              <a:solidFill>
                <a:srgbClr val="FFFF00"/>
              </a:solidFill>
              <a:latin typeface="Arial" charset="0"/>
            </a:endParaRPr>
          </a:p>
          <a:p>
            <a:pPr marL="609600" indent="-609600">
              <a:spcBef>
                <a:spcPct val="50000"/>
              </a:spcBef>
            </a:pPr>
            <a:endParaRPr lang="en-US" sz="2800">
              <a:solidFill>
                <a:srgbClr val="FFFF00"/>
              </a:solidFill>
              <a:latin typeface="Arial" charset="0"/>
            </a:endParaRPr>
          </a:p>
        </p:txBody>
      </p:sp>
      <p:sp>
        <p:nvSpPr>
          <p:cNvPr id="334852" name="Litebulb"/>
          <p:cNvSpPr>
            <a:spLocks noEditPoints="1" noChangeArrowheads="1"/>
          </p:cNvSpPr>
          <p:nvPr/>
        </p:nvSpPr>
        <p:spPr bwMode="auto">
          <a:xfrm>
            <a:off x="7886700" y="304800"/>
            <a:ext cx="1981200" cy="3095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pic>
        <p:nvPicPr>
          <p:cNvPr id="6148" name="Picture 8" descr="Yellow baboon-juv"/>
          <p:cNvPicPr>
            <a:picLocks noGrp="1" noChangeAspect="1" noChangeArrowheads="1"/>
          </p:cNvPicPr>
          <p:nvPr>
            <p:ph/>
          </p:nvPr>
        </p:nvPicPr>
        <p:blipFill>
          <a:blip r:embed="rId2" cstate="print"/>
          <a:srcRect/>
          <a:stretch>
            <a:fillRect/>
          </a:stretch>
        </p:blipFill>
        <p:spPr>
          <a:xfrm>
            <a:off x="7702550" y="3581400"/>
            <a:ext cx="2295525" cy="3124200"/>
          </a:xfrm>
          <a:ln w="19050">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4852"/>
                                        </p:tgtEl>
                                        <p:attrNameLst>
                                          <p:attrName>style.visibility</p:attrName>
                                        </p:attrNameLst>
                                      </p:cBhvr>
                                      <p:to>
                                        <p:strVal val="visible"/>
                                      </p:to>
                                    </p:set>
                                    <p:animEffect transition="in" filter="fade">
                                      <p:cBhvr>
                                        <p:cTn id="7" dur="1000"/>
                                        <p:tgtEl>
                                          <p:spTgt spid="334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8" name="Picture 6" descr="x7"/>
          <p:cNvPicPr>
            <a:picLocks noGrp="1" noChangeAspect="1" noChangeArrowheads="1"/>
          </p:cNvPicPr>
          <p:nvPr>
            <p:ph sz="half" idx="2"/>
          </p:nvPr>
        </p:nvPicPr>
        <p:blipFill>
          <a:blip r:embed="rId2" cstate="print"/>
          <a:srcRect/>
          <a:stretch>
            <a:fillRect/>
          </a:stretch>
        </p:blipFill>
        <p:spPr>
          <a:xfrm>
            <a:off x="7124700" y="1219200"/>
            <a:ext cx="2836863" cy="5410200"/>
          </a:xfrm>
          <a:noFill/>
          <a:ln w="25400">
            <a:solidFill>
              <a:schemeClr val="tx1"/>
            </a:solidFill>
          </a:ln>
        </p:spPr>
      </p:pic>
      <p:sp>
        <p:nvSpPr>
          <p:cNvPr id="7171" name="Text Box 3"/>
          <p:cNvSpPr txBox="1">
            <a:spLocks noChangeArrowheads="1"/>
          </p:cNvSpPr>
          <p:nvPr/>
        </p:nvSpPr>
        <p:spPr bwMode="auto">
          <a:xfrm>
            <a:off x="342900" y="762000"/>
            <a:ext cx="9601200" cy="58420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3200">
                <a:solidFill>
                  <a:srgbClr val="FFC000"/>
                </a:solidFill>
                <a:latin typeface="Arial" charset="0"/>
              </a:rPr>
              <a:t>1</a:t>
            </a:r>
            <a:r>
              <a:rPr lang="en-US" sz="2800">
                <a:solidFill>
                  <a:srgbClr val="FFC000"/>
                </a:solidFill>
                <a:latin typeface="Arial" charset="0"/>
              </a:rPr>
              <a:t>) </a:t>
            </a:r>
            <a:r>
              <a:rPr lang="en-US" sz="2800" u="sng">
                <a:solidFill>
                  <a:srgbClr val="FFC000"/>
                </a:solidFill>
                <a:latin typeface="Arial" charset="0"/>
              </a:rPr>
              <a:t>Insight Learning</a:t>
            </a:r>
            <a:endParaRPr lang="en-US" sz="2800">
              <a:solidFill>
                <a:srgbClr val="FFC000"/>
              </a:solidFill>
              <a:latin typeface="Arial" charset="0"/>
            </a:endParaRPr>
          </a:p>
        </p:txBody>
      </p:sp>
      <p:pic>
        <p:nvPicPr>
          <p:cNvPr id="335881" name="Picture 9" descr="x12"/>
          <p:cNvPicPr>
            <a:picLocks noGrp="1" noChangeAspect="1" noChangeArrowheads="1"/>
          </p:cNvPicPr>
          <p:nvPr>
            <p:ph sz="half" idx="1"/>
          </p:nvPr>
        </p:nvPicPr>
        <p:blipFill>
          <a:blip r:embed="rId3" cstate="print"/>
          <a:srcRect/>
          <a:stretch>
            <a:fillRect/>
          </a:stretch>
        </p:blipFill>
        <p:spPr>
          <a:xfrm>
            <a:off x="723900" y="2889250"/>
            <a:ext cx="4800600" cy="3687763"/>
          </a:xfrm>
          <a:noFill/>
          <a:ln w="25400">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66700" y="690563"/>
            <a:ext cx="9601200" cy="5508625"/>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solidFill>
                  <a:srgbClr val="FFC000"/>
                </a:solidFill>
                <a:latin typeface="Arial" charset="0"/>
              </a:rPr>
              <a:t>1) </a:t>
            </a:r>
            <a:r>
              <a:rPr lang="en-US" sz="2800" u="sng" dirty="0">
                <a:solidFill>
                  <a:srgbClr val="FFC000"/>
                </a:solidFill>
                <a:latin typeface="Arial" charset="0"/>
              </a:rPr>
              <a:t>Insight Learning</a:t>
            </a:r>
          </a:p>
          <a:p>
            <a:pPr marL="457200" indent="-457200">
              <a:spcBef>
                <a:spcPct val="50000"/>
              </a:spcBef>
            </a:pPr>
            <a:endParaRPr lang="en-US" sz="2600" dirty="0">
              <a:latin typeface="Arial" charset="0"/>
            </a:endParaRPr>
          </a:p>
          <a:p>
            <a:pPr marL="457200" indent="-457200">
              <a:spcBef>
                <a:spcPct val="50000"/>
              </a:spcBef>
            </a:pPr>
            <a:r>
              <a:rPr lang="en-US" sz="2600" dirty="0">
                <a:latin typeface="Arial" charset="0"/>
              </a:rPr>
              <a:t>     Today we know that animals </a:t>
            </a:r>
            <a:r>
              <a:rPr lang="en-US" sz="2600" b="1" u="sng" dirty="0">
                <a:latin typeface="Arial" charset="0"/>
              </a:rPr>
              <a:t>do not</a:t>
            </a:r>
            <a:r>
              <a:rPr lang="en-US" sz="2600" dirty="0">
                <a:latin typeface="Arial" charset="0"/>
              </a:rPr>
              <a:t> solve problems by   insight learning – rather, they need some experience with similar problems and may apply past experience to help solve new problems.</a:t>
            </a:r>
          </a:p>
          <a:p>
            <a:pPr marL="457200" indent="-457200">
              <a:spcBef>
                <a:spcPct val="50000"/>
              </a:spcBef>
            </a:pPr>
            <a:endParaRPr lang="en-US" sz="2800" dirty="0">
              <a:latin typeface="Arial" charset="0"/>
            </a:endParaRPr>
          </a:p>
          <a:p>
            <a:pPr marL="457200" indent="-457200">
              <a:spcBef>
                <a:spcPct val="50000"/>
              </a:spcBef>
            </a:pPr>
            <a:endParaRPr lang="en-US" sz="2800" dirty="0">
              <a:solidFill>
                <a:srgbClr val="FFFF00"/>
              </a:solidFill>
              <a:latin typeface="Arial" charset="0"/>
            </a:endParaRPr>
          </a:p>
          <a:p>
            <a:pPr marL="457200" indent="-457200">
              <a:spcBef>
                <a:spcPct val="50000"/>
              </a:spcBef>
            </a:pPr>
            <a:endParaRPr lang="en-US" sz="2800" dirty="0">
              <a:solidFill>
                <a:srgbClr val="FFFF00"/>
              </a:solidFill>
              <a:latin typeface="Arial" charset="0"/>
            </a:endParaRPr>
          </a:p>
          <a:p>
            <a:pPr marL="457200" indent="-457200">
              <a:spcBef>
                <a:spcPct val="50000"/>
              </a:spcBef>
            </a:pPr>
            <a:endParaRPr lang="en-US" sz="2800" dirty="0">
              <a:solidFill>
                <a:srgbClr val="FFFF00"/>
              </a:solidFill>
              <a:latin typeface="Arial"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Text Box 3"/>
          <p:cNvSpPr txBox="1">
            <a:spLocks noChangeArrowheads="1"/>
          </p:cNvSpPr>
          <p:nvPr/>
        </p:nvSpPr>
        <p:spPr bwMode="auto">
          <a:xfrm>
            <a:off x="190500" y="381000"/>
            <a:ext cx="9601200" cy="1815882"/>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dirty="0">
                <a:solidFill>
                  <a:srgbClr val="FFC000"/>
                </a:solidFill>
                <a:latin typeface="Arial" charset="0"/>
              </a:rPr>
              <a:t>2) </a:t>
            </a:r>
            <a:r>
              <a:rPr lang="en-US" sz="2800" u="sng" dirty="0">
                <a:solidFill>
                  <a:srgbClr val="FFC000"/>
                </a:solidFill>
                <a:latin typeface="Arial" charset="0"/>
              </a:rPr>
              <a:t>Observation/Social Learning</a:t>
            </a:r>
          </a:p>
          <a:p>
            <a:pPr marL="457200" indent="-457200">
              <a:spcBef>
                <a:spcPct val="50000"/>
              </a:spcBef>
            </a:pPr>
            <a:r>
              <a:rPr lang="en-US" sz="1600" dirty="0">
                <a:latin typeface="Arial" charset="0"/>
              </a:rPr>
              <a:t>  </a:t>
            </a:r>
            <a:r>
              <a:rPr lang="en-US" sz="2800" dirty="0">
                <a:latin typeface="Arial" charset="0"/>
              </a:rPr>
              <a:t>        Animals learn by watching/observing other animals.</a:t>
            </a:r>
          </a:p>
          <a:p>
            <a:pPr marL="457200" indent="-457200">
              <a:spcBef>
                <a:spcPct val="50000"/>
              </a:spcBef>
            </a:pPr>
            <a:r>
              <a:rPr lang="en-US" sz="2800" dirty="0">
                <a:latin typeface="Arial" charset="0"/>
              </a:rPr>
              <a:t>   </a:t>
            </a:r>
            <a:endParaRPr lang="en-US" sz="2800" dirty="0">
              <a:solidFill>
                <a:srgbClr val="FFFF00"/>
              </a:solidFill>
              <a:latin typeface="Arial" charset="0"/>
            </a:endParaRPr>
          </a:p>
        </p:txBody>
      </p:sp>
      <p:pic>
        <p:nvPicPr>
          <p:cNvPr id="9219" name="Picture 6" descr="C:\TRAVEL\rkyes\GRAPHICS\aINDIA\Indian langurs-Jodhpur 13Sep05\DSCN0608.JPG"/>
          <p:cNvPicPr>
            <a:picLocks noChangeAspect="1" noChangeArrowheads="1"/>
          </p:cNvPicPr>
          <p:nvPr/>
        </p:nvPicPr>
        <p:blipFill>
          <a:blip r:embed="rId2" cstate="print"/>
          <a:srcRect l="5646" r="9483"/>
          <a:stretch>
            <a:fillRect/>
          </a:stretch>
        </p:blipFill>
        <p:spPr bwMode="auto">
          <a:xfrm>
            <a:off x="114300" y="1925638"/>
            <a:ext cx="5410200" cy="4779962"/>
          </a:xfrm>
          <a:prstGeom prst="rect">
            <a:avLst/>
          </a:prstGeom>
          <a:noFill/>
          <a:ln w="25400">
            <a:solidFill>
              <a:schemeClr val="tx1"/>
            </a:solidFill>
            <a:miter lim="800000"/>
            <a:headEnd/>
            <a:tailEnd/>
          </a:ln>
        </p:spPr>
      </p:pic>
      <p:pic>
        <p:nvPicPr>
          <p:cNvPr id="9220" name="Picture 7" descr="C:\TRAVEL\rkyes\GRAPHICS\aNEPAL\Swoyambhu stupa\Photos more Nepal - swyambhu rhesus and Dipesh house Mar04\PICT0005.JPG"/>
          <p:cNvPicPr>
            <a:picLocks noChangeAspect="1" noChangeArrowheads="1"/>
          </p:cNvPicPr>
          <p:nvPr/>
        </p:nvPicPr>
        <p:blipFill>
          <a:blip r:embed="rId3" cstate="print"/>
          <a:srcRect t="10001" r="15643" b="8000"/>
          <a:stretch>
            <a:fillRect/>
          </a:stretch>
        </p:blipFill>
        <p:spPr bwMode="auto">
          <a:xfrm>
            <a:off x="5753100" y="2590800"/>
            <a:ext cx="4343400" cy="3124200"/>
          </a:xfrm>
          <a:prstGeom prst="rect">
            <a:avLst/>
          </a:prstGeom>
          <a:noFill/>
          <a:ln w="25400">
            <a:solidFill>
              <a:schemeClr val="tx1"/>
            </a:solidFill>
            <a:miter lim="800000"/>
            <a:headEnd/>
            <a:tailEnd/>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90500" y="304800"/>
            <a:ext cx="9601200" cy="2274888"/>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600" b="1" u="sng" dirty="0">
                <a:solidFill>
                  <a:srgbClr val="FFC000"/>
                </a:solidFill>
                <a:effectLst>
                  <a:outerShdw blurRad="38100" dist="38100" dir="2700000" algn="tl">
                    <a:srgbClr val="000000">
                      <a:alpha val="43137"/>
                    </a:srgbClr>
                  </a:outerShdw>
                </a:effectLst>
                <a:latin typeface="Arial" charset="0"/>
              </a:rPr>
              <a:t>Example</a:t>
            </a:r>
            <a:r>
              <a:rPr lang="en-US" sz="2600" b="1" dirty="0">
                <a:solidFill>
                  <a:srgbClr val="FFC000"/>
                </a:solidFill>
                <a:effectLst>
                  <a:outerShdw blurRad="38100" dist="38100" dir="2700000" algn="tl">
                    <a:srgbClr val="000000">
                      <a:alpha val="43137"/>
                    </a:srgbClr>
                  </a:outerShdw>
                </a:effectLst>
                <a:latin typeface="Arial" charset="0"/>
              </a:rPr>
              <a:t>:  </a:t>
            </a:r>
          </a:p>
          <a:p>
            <a:pPr marL="457200" indent="-457200">
              <a:spcBef>
                <a:spcPct val="50000"/>
              </a:spcBef>
            </a:pPr>
            <a:r>
              <a:rPr lang="en-US" sz="2600" dirty="0">
                <a:latin typeface="Arial" charset="0"/>
              </a:rPr>
              <a:t>    Young orangutans need a lot of experience to learn how to survive in the forest -  how to build a nest,  what  foods to eat and how to process them, which animals are predators, etc. – they get that information from watching their </a:t>
            </a:r>
            <a:r>
              <a:rPr lang="en-US" sz="2600" dirty="0">
                <a:solidFill>
                  <a:srgbClr val="FFFF00"/>
                </a:solidFill>
                <a:latin typeface="Arial" charset="0"/>
              </a:rPr>
              <a:t>mother</a:t>
            </a:r>
            <a:r>
              <a:rPr lang="en-US" sz="2600" dirty="0">
                <a:latin typeface="Arial" charset="0"/>
              </a:rPr>
              <a:t>.</a:t>
            </a:r>
            <a:endParaRPr lang="en-US" sz="2600" dirty="0">
              <a:solidFill>
                <a:srgbClr val="FFFF00"/>
              </a:solidFill>
              <a:latin typeface="Arial" charset="0"/>
            </a:endParaRPr>
          </a:p>
        </p:txBody>
      </p:sp>
      <p:pic>
        <p:nvPicPr>
          <p:cNvPr id="10243" name="Picture 10" descr="slide8"/>
          <p:cNvPicPr>
            <a:picLocks noGrp="1" noChangeAspect="1" noChangeArrowheads="1"/>
          </p:cNvPicPr>
          <p:nvPr>
            <p:ph sz="half" idx="1"/>
          </p:nvPr>
        </p:nvPicPr>
        <p:blipFill>
          <a:blip r:embed="rId2" cstate="print"/>
          <a:srcRect/>
          <a:stretch>
            <a:fillRect/>
          </a:stretch>
        </p:blipFill>
        <p:spPr>
          <a:xfrm>
            <a:off x="190500" y="2667000"/>
            <a:ext cx="5257800" cy="3546475"/>
          </a:xfrm>
          <a:noFill/>
          <a:ln>
            <a:solidFill>
              <a:schemeClr val="tx1"/>
            </a:solidFill>
          </a:ln>
        </p:spPr>
      </p:pic>
      <p:pic>
        <p:nvPicPr>
          <p:cNvPr id="372748" name="Picture 12" descr="slide14"/>
          <p:cNvPicPr>
            <a:picLocks noGrp="1" noChangeAspect="1" noChangeArrowheads="1"/>
          </p:cNvPicPr>
          <p:nvPr>
            <p:ph sz="quarter" idx="3"/>
          </p:nvPr>
        </p:nvPicPr>
        <p:blipFill>
          <a:blip r:embed="rId3" cstate="print"/>
          <a:srcRect/>
          <a:stretch>
            <a:fillRect/>
          </a:stretch>
        </p:blipFill>
        <p:spPr>
          <a:xfrm>
            <a:off x="3771900" y="3276600"/>
            <a:ext cx="5105400" cy="3433763"/>
          </a:xfrm>
          <a:noFill/>
          <a:ln w="19050">
            <a:solidFill>
              <a:schemeClr val="tx1"/>
            </a:solidFill>
          </a:ln>
        </p:spPr>
      </p:pic>
      <p:pic>
        <p:nvPicPr>
          <p:cNvPr id="372740" name="Picture 4" descr="slide50"/>
          <p:cNvPicPr>
            <a:picLocks noGrp="1" noChangeAspect="1" noChangeArrowheads="1"/>
          </p:cNvPicPr>
          <p:nvPr>
            <p:ph sz="quarter" idx="2"/>
          </p:nvPr>
        </p:nvPicPr>
        <p:blipFill>
          <a:blip r:embed="rId4" cstate="print"/>
          <a:srcRect/>
          <a:stretch>
            <a:fillRect/>
          </a:stretch>
        </p:blipFill>
        <p:spPr>
          <a:xfrm>
            <a:off x="7048500" y="2819400"/>
            <a:ext cx="3048000" cy="2049463"/>
          </a:xfrm>
          <a:noFill/>
          <a:ln w="28575">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x2"/>
          <p:cNvPicPr>
            <a:picLocks noGrp="1" noChangeAspect="1" noChangeArrowheads="1"/>
          </p:cNvPicPr>
          <p:nvPr>
            <p:ph sz="quarter" idx="2"/>
          </p:nvPr>
        </p:nvPicPr>
        <p:blipFill>
          <a:blip r:embed="rId3" cstate="print"/>
          <a:srcRect/>
          <a:stretch>
            <a:fillRect/>
          </a:stretch>
        </p:blipFill>
        <p:spPr>
          <a:xfrm>
            <a:off x="190500" y="2819400"/>
            <a:ext cx="3733800" cy="2865438"/>
          </a:xfrm>
          <a:noFill/>
          <a:ln w="25400">
            <a:solidFill>
              <a:schemeClr val="tx1"/>
            </a:solidFill>
          </a:ln>
        </p:spPr>
      </p:pic>
      <p:pic>
        <p:nvPicPr>
          <p:cNvPr id="11267" name="Picture 12" descr="x8"/>
          <p:cNvPicPr>
            <a:picLocks noGrp="1" noChangeAspect="1" noChangeArrowheads="1"/>
          </p:cNvPicPr>
          <p:nvPr>
            <p:ph sz="quarter" idx="3"/>
          </p:nvPr>
        </p:nvPicPr>
        <p:blipFill>
          <a:blip r:embed="rId4" cstate="print"/>
          <a:srcRect/>
          <a:stretch>
            <a:fillRect/>
          </a:stretch>
        </p:blipFill>
        <p:spPr>
          <a:xfrm>
            <a:off x="3314700" y="3657600"/>
            <a:ext cx="3657600" cy="2722563"/>
          </a:xfrm>
          <a:noFill/>
          <a:ln w="25400">
            <a:solidFill>
              <a:schemeClr val="tx1"/>
            </a:solidFill>
          </a:ln>
        </p:spPr>
      </p:pic>
      <p:sp>
        <p:nvSpPr>
          <p:cNvPr id="11268" name="Text Box 4"/>
          <p:cNvSpPr txBox="1">
            <a:spLocks noChangeArrowheads="1"/>
          </p:cNvSpPr>
          <p:nvPr/>
        </p:nvSpPr>
        <p:spPr bwMode="auto">
          <a:xfrm>
            <a:off x="190500" y="457200"/>
            <a:ext cx="9601200" cy="1492250"/>
          </a:xfrm>
          <a:prstGeom prst="rect">
            <a:avLst/>
          </a:prstGeom>
          <a:noFill/>
          <a:ln w="12700" cap="sq">
            <a:noFill/>
            <a:miter lim="800000"/>
            <a:headEnd type="none" w="sm" len="sm"/>
            <a:tailEnd type="none" w="sm" len="sm"/>
          </a:ln>
        </p:spPr>
        <p:txBody>
          <a:bodyPr>
            <a:spAutoFit/>
          </a:bodyPr>
          <a:lstStyle/>
          <a:p>
            <a:pPr marL="457200" indent="-457200">
              <a:spcBef>
                <a:spcPct val="50000"/>
              </a:spcBef>
            </a:pPr>
            <a:r>
              <a:rPr lang="en-US" sz="2800">
                <a:solidFill>
                  <a:srgbClr val="FFC000"/>
                </a:solidFill>
                <a:latin typeface="Arial" charset="0"/>
              </a:rPr>
              <a:t>2) </a:t>
            </a:r>
            <a:r>
              <a:rPr lang="en-US" sz="2800" u="sng">
                <a:solidFill>
                  <a:srgbClr val="FFC000"/>
                </a:solidFill>
                <a:latin typeface="Arial" charset="0"/>
              </a:rPr>
              <a:t>Observation/Social Learning</a:t>
            </a:r>
          </a:p>
          <a:p>
            <a:pPr marL="457200" indent="-457200">
              <a:spcBef>
                <a:spcPct val="50000"/>
              </a:spcBef>
            </a:pPr>
            <a:endParaRPr lang="en-US" sz="1800" u="sng">
              <a:latin typeface="Arial" charset="0"/>
            </a:endParaRPr>
          </a:p>
          <a:p>
            <a:pPr marL="457200" indent="-457200">
              <a:spcBef>
                <a:spcPct val="50000"/>
              </a:spcBef>
            </a:pPr>
            <a:r>
              <a:rPr lang="en-US">
                <a:latin typeface="Arial" charset="0"/>
              </a:rPr>
              <a:t>  </a:t>
            </a:r>
            <a:r>
              <a:rPr lang="en-US" u="sng">
                <a:latin typeface="Arial" charset="0"/>
              </a:rPr>
              <a:t>Ex</a:t>
            </a:r>
            <a:r>
              <a:rPr lang="en-US">
                <a:latin typeface="Arial" charset="0"/>
              </a:rPr>
              <a:t>.  Tool Use –  use of an inanimate object to achieve some goal.</a:t>
            </a:r>
          </a:p>
        </p:txBody>
      </p:sp>
      <p:pic>
        <p:nvPicPr>
          <p:cNvPr id="11269" name="Picture 14" descr="x10"/>
          <p:cNvPicPr>
            <a:picLocks noGrp="1" noChangeAspect="1" noChangeArrowheads="1"/>
          </p:cNvPicPr>
          <p:nvPr>
            <p:ph sz="quarter" idx="4"/>
          </p:nvPr>
        </p:nvPicPr>
        <p:blipFill>
          <a:blip r:embed="rId5" cstate="print"/>
          <a:srcRect/>
          <a:stretch>
            <a:fillRect/>
          </a:stretch>
        </p:blipFill>
        <p:spPr>
          <a:xfrm>
            <a:off x="6515100" y="3200400"/>
            <a:ext cx="3505200" cy="2587625"/>
          </a:xfrm>
          <a:noFill/>
          <a:ln w="25400">
            <a:solidFill>
              <a:schemeClr val="tx1"/>
            </a:solidFill>
          </a:ln>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template">
  <a:themeElements>
    <a:clrScheme name="Blue templat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Blu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templat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ue templat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ue templat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templat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ppt/theme/themeOverride2.xml><?xml version="1.0" encoding="utf-8"?>
<a:themeOverride xmlns:a="http://schemas.openxmlformats.org/drawingml/2006/main">
  <a:clrScheme name="Blue templat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docProps/app.xml><?xml version="1.0" encoding="utf-8"?>
<Properties xmlns="http://schemas.openxmlformats.org/officeDocument/2006/extended-properties" xmlns:vt="http://schemas.openxmlformats.org/officeDocument/2006/docPropsVTypes">
  <Template/>
  <TotalTime>4296</TotalTime>
  <Words>469</Words>
  <Application>Microsoft Office PowerPoint</Application>
  <PresentationFormat>35mm Slides</PresentationFormat>
  <Paragraphs>107</Paragraphs>
  <Slides>24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Blue template</vt:lpstr>
      <vt:lpstr>  Cognition  </vt:lpstr>
      <vt:lpstr>Cognition</vt:lpstr>
      <vt:lpstr>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RPRC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CBF Macaques sent to the WaRPRC</dc:title>
  <dc:creator>Marj Domenowske</dc:creator>
  <cp:lastModifiedBy>CENTER FOR GLOBAL FIELD STUDY</cp:lastModifiedBy>
  <cp:revision>516</cp:revision>
  <cp:lastPrinted>2002-03-22T16:19:34Z</cp:lastPrinted>
  <dcterms:created xsi:type="dcterms:W3CDTF">2000-03-21T21:27:17Z</dcterms:created>
  <dcterms:modified xsi:type="dcterms:W3CDTF">2019-01-26T10:36:53Z</dcterms:modified>
</cp:coreProperties>
</file>